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3-1.png"/><Relationship Id="rId2"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4-1.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6" Type="http://schemas.openxmlformats.org/officeDocument/2006/relationships/hyperlink" Target="https://gamma.app" TargetMode="External"/><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6-1.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7" Type="http://schemas.openxmlformats.org/officeDocument/2006/relationships/hyperlink" Target="https://gamma.app" TargetMode="External"/><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280190" y="2096095"/>
            <a:ext cx="7556421" cy="1956435"/>
          </a:xfrm>
          <a:prstGeom prst="rect">
            <a:avLst/>
          </a:prstGeom>
          <a:noFill/>
          <a:ln/>
        </p:spPr>
        <p:txBody>
          <a:bodyPr wrap="square" rtlCol="0" anchor="t"/>
          <a:lstStyle/>
          <a:p>
            <a:pPr indent="0" marL="0">
              <a:lnSpc>
                <a:spcPts val="7702"/>
              </a:lnSpc>
              <a:buNone/>
            </a:pPr>
            <a:r>
              <a:rPr lang="en-US" sz="6162" dirty="0">
                <a:solidFill>
                  <a:srgbClr val="233E32"/>
                </a:solidFill>
                <a:latin typeface="Alice" pitchFamily="34" charset="0"/>
                <a:ea typeface="Alice" pitchFamily="34" charset="-122"/>
                <a:cs typeface="Alice" pitchFamily="34" charset="-120"/>
              </a:rPr>
              <a:t>Introduction to Plants</a:t>
            </a:r>
            <a:endParaRPr lang="en-US" sz="6162" dirty="0"/>
          </a:p>
        </p:txBody>
      </p:sp>
      <p:sp>
        <p:nvSpPr>
          <p:cNvPr id="6" name="Text 3"/>
          <p:cNvSpPr/>
          <p:nvPr/>
        </p:nvSpPr>
        <p:spPr>
          <a:xfrm>
            <a:off x="6280190" y="4392692"/>
            <a:ext cx="7556421" cy="1088708"/>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Plants are living things that are essential for life on Earth. They provide us with food, oxygen, and shelter. We can find plants in many places, like our gardens, parks, and forests.</a:t>
            </a:r>
            <a:endParaRPr lang="en-US" sz="1786" dirty="0"/>
          </a:p>
        </p:txBody>
      </p:sp>
      <p:sp>
        <p:nvSpPr>
          <p:cNvPr id="7" name="Shape 4"/>
          <p:cNvSpPr/>
          <p:nvPr/>
        </p:nvSpPr>
        <p:spPr>
          <a:xfrm>
            <a:off x="6280190" y="5753457"/>
            <a:ext cx="362903" cy="362903"/>
          </a:xfrm>
          <a:prstGeom prst="roundRect">
            <a:avLst>
              <a:gd name="adj" fmla="val 25194296"/>
            </a:avLst>
          </a:prstGeom>
          <a:noFill/>
          <a:ln w="7620">
            <a:solidFill>
              <a:srgbClr val="FFFFFF"/>
            </a:solidFill>
            <a:prstDash val="solid"/>
          </a:ln>
        </p:spPr>
      </p:sp>
      <p:pic>
        <p:nvPicPr>
          <p:cNvPr id="8" name="Image 1" descr="preencoded.png">    </p:cNvPr>
          <p:cNvPicPr>
            <a:picLocks noChangeAspect="1"/>
          </p:cNvPicPr>
          <p:nvPr/>
        </p:nvPicPr>
        <p:blipFill>
          <a:blip r:embed="rId2"/>
          <a:stretch>
            <a:fillRect/>
          </a:stretch>
        </p:blipFill>
        <p:spPr>
          <a:xfrm>
            <a:off x="6287810" y="5761077"/>
            <a:ext cx="347663" cy="347663"/>
          </a:xfrm>
          <a:prstGeom prst="rect">
            <a:avLst/>
          </a:prstGeom>
        </p:spPr>
      </p:pic>
      <p:sp>
        <p:nvSpPr>
          <p:cNvPr id="9" name="Text 5"/>
          <p:cNvSpPr/>
          <p:nvPr/>
        </p:nvSpPr>
        <p:spPr>
          <a:xfrm>
            <a:off x="6756440" y="5736550"/>
            <a:ext cx="2106335" cy="396835"/>
          </a:xfrm>
          <a:prstGeom prst="rect">
            <a:avLst/>
          </a:prstGeom>
          <a:noFill/>
          <a:ln/>
        </p:spPr>
        <p:txBody>
          <a:bodyPr wrap="none" rtlCol="0" anchor="t"/>
          <a:lstStyle/>
          <a:p>
            <a:pPr algn="l" indent="0" marL="0">
              <a:lnSpc>
                <a:spcPts val="3126"/>
              </a:lnSpc>
              <a:buNone/>
            </a:pPr>
            <a:r>
              <a:rPr lang="en-US" sz="2233" b="1" dirty="0">
                <a:solidFill>
                  <a:srgbClr val="2C2821"/>
                </a:solidFill>
                <a:latin typeface="Lora" pitchFamily="34" charset="0"/>
                <a:ea typeface="Lora" pitchFamily="34" charset="-122"/>
                <a:cs typeface="Lora" pitchFamily="34" charset="-120"/>
              </a:rPr>
              <a:t>by Amal AlAmri</a:t>
            </a:r>
            <a:endParaRPr lang="en-US" sz="2233" dirty="0"/>
          </a:p>
        </p:txBody>
      </p:sp>
      <p:pic>
        <p:nvPicPr>
          <p:cNvPr id="10"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280190" y="916781"/>
            <a:ext cx="5670590" cy="708779"/>
          </a:xfrm>
          <a:prstGeom prst="rect">
            <a:avLst/>
          </a:prstGeom>
          <a:noFill/>
          <a:ln/>
        </p:spPr>
        <p:txBody>
          <a:bodyPr wrap="none" rtlCol="0" anchor="t"/>
          <a:lstStyle/>
          <a:p>
            <a:pPr indent="0" marL="0">
              <a:lnSpc>
                <a:spcPts val="5581"/>
              </a:lnSpc>
              <a:buNone/>
            </a:pPr>
            <a:r>
              <a:rPr lang="en-US" sz="4465" dirty="0">
                <a:solidFill>
                  <a:srgbClr val="233E32"/>
                </a:solidFill>
                <a:latin typeface="Alice" pitchFamily="34" charset="0"/>
                <a:ea typeface="Alice" pitchFamily="34" charset="-122"/>
                <a:cs typeface="Alice" pitchFamily="34" charset="-120"/>
              </a:rPr>
              <a:t>Seed Planting</a:t>
            </a:r>
            <a:endParaRPr lang="en-US" sz="4465" dirty="0"/>
          </a:p>
        </p:txBody>
      </p:sp>
      <p:sp>
        <p:nvSpPr>
          <p:cNvPr id="6" name="Shape 3"/>
          <p:cNvSpPr/>
          <p:nvPr/>
        </p:nvSpPr>
        <p:spPr>
          <a:xfrm>
            <a:off x="6280190" y="2220873"/>
            <a:ext cx="510302" cy="510302"/>
          </a:xfrm>
          <a:prstGeom prst="roundRect">
            <a:avLst>
              <a:gd name="adj" fmla="val 6667"/>
            </a:avLst>
          </a:prstGeom>
          <a:solidFill>
            <a:srgbClr val="F0EDE6"/>
          </a:solidFill>
          <a:ln/>
        </p:spPr>
      </p:sp>
      <p:sp>
        <p:nvSpPr>
          <p:cNvPr id="7" name="Text 4"/>
          <p:cNvSpPr/>
          <p:nvPr/>
        </p:nvSpPr>
        <p:spPr>
          <a:xfrm>
            <a:off x="6462474" y="2305883"/>
            <a:ext cx="145613" cy="340281"/>
          </a:xfrm>
          <a:prstGeom prst="rect">
            <a:avLst/>
          </a:prstGeom>
          <a:noFill/>
          <a:ln/>
        </p:spPr>
        <p:txBody>
          <a:bodyPr wrap="none" rtlCol="0" anchor="t"/>
          <a:lstStyle/>
          <a:p>
            <a:pPr algn="ctr" indent="0" marL="0">
              <a:lnSpc>
                <a:spcPts val="2679"/>
              </a:lnSpc>
              <a:buNone/>
            </a:pPr>
            <a:r>
              <a:rPr lang="en-US" sz="2679" dirty="0">
                <a:solidFill>
                  <a:srgbClr val="2C2821"/>
                </a:solidFill>
                <a:latin typeface="Alice" pitchFamily="34" charset="0"/>
                <a:ea typeface="Alice" pitchFamily="34" charset="-122"/>
                <a:cs typeface="Alice" pitchFamily="34" charset="-120"/>
              </a:rPr>
              <a:t>1</a:t>
            </a:r>
            <a:endParaRPr lang="en-US" sz="2679" dirty="0"/>
          </a:p>
        </p:txBody>
      </p:sp>
      <p:sp>
        <p:nvSpPr>
          <p:cNvPr id="8" name="Text 5"/>
          <p:cNvSpPr/>
          <p:nvPr/>
        </p:nvSpPr>
        <p:spPr>
          <a:xfrm>
            <a:off x="7017306" y="2220873"/>
            <a:ext cx="2835235" cy="354330"/>
          </a:xfrm>
          <a:prstGeom prst="rect">
            <a:avLst/>
          </a:prstGeom>
          <a:noFill/>
          <a:ln/>
        </p:spPr>
        <p:txBody>
          <a:bodyPr wrap="none" rtlCol="0" anchor="t"/>
          <a:lstStyle/>
          <a:p>
            <a:pPr indent="0" marL="0">
              <a:lnSpc>
                <a:spcPts val="2791"/>
              </a:lnSpc>
              <a:buNone/>
            </a:pPr>
            <a:r>
              <a:rPr lang="en-US" sz="2233" dirty="0">
                <a:solidFill>
                  <a:srgbClr val="2C2821"/>
                </a:solidFill>
                <a:latin typeface="Alice" pitchFamily="34" charset="0"/>
                <a:ea typeface="Alice" pitchFamily="34" charset="-122"/>
                <a:cs typeface="Alice" pitchFamily="34" charset="-120"/>
              </a:rPr>
              <a:t>Choosing Seeds</a:t>
            </a:r>
            <a:endParaRPr lang="en-US" sz="2233" dirty="0"/>
          </a:p>
        </p:txBody>
      </p:sp>
      <p:sp>
        <p:nvSpPr>
          <p:cNvPr id="9" name="Text 6"/>
          <p:cNvSpPr/>
          <p:nvPr/>
        </p:nvSpPr>
        <p:spPr>
          <a:xfrm>
            <a:off x="7017306" y="2711291"/>
            <a:ext cx="2927747" cy="1814513"/>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Start with seeds that are easy to grow, like sunflowers or beans. Look for seeds that are healthy and not damaged.</a:t>
            </a:r>
            <a:endParaRPr lang="en-US" sz="1786" dirty="0"/>
          </a:p>
        </p:txBody>
      </p:sp>
      <p:sp>
        <p:nvSpPr>
          <p:cNvPr id="10" name="Shape 7"/>
          <p:cNvSpPr/>
          <p:nvPr/>
        </p:nvSpPr>
        <p:spPr>
          <a:xfrm>
            <a:off x="10171867" y="2220873"/>
            <a:ext cx="510302" cy="510302"/>
          </a:xfrm>
          <a:prstGeom prst="roundRect">
            <a:avLst>
              <a:gd name="adj" fmla="val 6667"/>
            </a:avLst>
          </a:prstGeom>
          <a:solidFill>
            <a:srgbClr val="F0EDE6"/>
          </a:solidFill>
          <a:ln/>
        </p:spPr>
      </p:sp>
      <p:sp>
        <p:nvSpPr>
          <p:cNvPr id="11" name="Text 8"/>
          <p:cNvSpPr/>
          <p:nvPr/>
        </p:nvSpPr>
        <p:spPr>
          <a:xfrm>
            <a:off x="10343436" y="2305883"/>
            <a:ext cx="167045" cy="340281"/>
          </a:xfrm>
          <a:prstGeom prst="rect">
            <a:avLst/>
          </a:prstGeom>
          <a:noFill/>
          <a:ln/>
        </p:spPr>
        <p:txBody>
          <a:bodyPr wrap="none" rtlCol="0" anchor="t"/>
          <a:lstStyle/>
          <a:p>
            <a:pPr algn="ctr" indent="0" marL="0">
              <a:lnSpc>
                <a:spcPts val="2679"/>
              </a:lnSpc>
              <a:buNone/>
            </a:pPr>
            <a:r>
              <a:rPr lang="en-US" sz="2679" dirty="0">
                <a:solidFill>
                  <a:srgbClr val="2C2821"/>
                </a:solidFill>
                <a:latin typeface="Alice" pitchFamily="34" charset="0"/>
                <a:ea typeface="Alice" pitchFamily="34" charset="-122"/>
                <a:cs typeface="Alice" pitchFamily="34" charset="-120"/>
              </a:rPr>
              <a:t>2</a:t>
            </a:r>
            <a:endParaRPr lang="en-US" sz="2679" dirty="0"/>
          </a:p>
        </p:txBody>
      </p:sp>
      <p:sp>
        <p:nvSpPr>
          <p:cNvPr id="12" name="Text 9"/>
          <p:cNvSpPr/>
          <p:nvPr/>
        </p:nvSpPr>
        <p:spPr>
          <a:xfrm>
            <a:off x="10908983" y="2220873"/>
            <a:ext cx="2835235" cy="354330"/>
          </a:xfrm>
          <a:prstGeom prst="rect">
            <a:avLst/>
          </a:prstGeom>
          <a:noFill/>
          <a:ln/>
        </p:spPr>
        <p:txBody>
          <a:bodyPr wrap="none" rtlCol="0" anchor="t"/>
          <a:lstStyle/>
          <a:p>
            <a:pPr indent="0" marL="0">
              <a:lnSpc>
                <a:spcPts val="2791"/>
              </a:lnSpc>
              <a:buNone/>
            </a:pPr>
            <a:r>
              <a:rPr lang="en-US" sz="2233" dirty="0">
                <a:solidFill>
                  <a:srgbClr val="2C2821"/>
                </a:solidFill>
                <a:latin typeface="Alice" pitchFamily="34" charset="0"/>
                <a:ea typeface="Alice" pitchFamily="34" charset="-122"/>
                <a:cs typeface="Alice" pitchFamily="34" charset="-120"/>
              </a:rPr>
              <a:t>Preparing the Soil</a:t>
            </a:r>
            <a:endParaRPr lang="en-US" sz="2233" dirty="0"/>
          </a:p>
        </p:txBody>
      </p:sp>
      <p:sp>
        <p:nvSpPr>
          <p:cNvPr id="13" name="Text 10"/>
          <p:cNvSpPr/>
          <p:nvPr/>
        </p:nvSpPr>
        <p:spPr>
          <a:xfrm>
            <a:off x="10908983" y="2711291"/>
            <a:ext cx="2927747" cy="1451610"/>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Fill a pot with potting soil. Make sure the soil is moist but not too wet. Water it well.</a:t>
            </a:r>
            <a:endParaRPr lang="en-US" sz="1786" dirty="0"/>
          </a:p>
        </p:txBody>
      </p:sp>
      <p:sp>
        <p:nvSpPr>
          <p:cNvPr id="14" name="Shape 11"/>
          <p:cNvSpPr/>
          <p:nvPr/>
        </p:nvSpPr>
        <p:spPr>
          <a:xfrm>
            <a:off x="6280190" y="5007769"/>
            <a:ext cx="510302" cy="510302"/>
          </a:xfrm>
          <a:prstGeom prst="roundRect">
            <a:avLst>
              <a:gd name="adj" fmla="val 6667"/>
            </a:avLst>
          </a:prstGeom>
          <a:solidFill>
            <a:srgbClr val="F0EDE6"/>
          </a:solidFill>
          <a:ln/>
        </p:spPr>
      </p:sp>
      <p:sp>
        <p:nvSpPr>
          <p:cNvPr id="15" name="Text 12"/>
          <p:cNvSpPr/>
          <p:nvPr/>
        </p:nvSpPr>
        <p:spPr>
          <a:xfrm>
            <a:off x="6452473" y="5092779"/>
            <a:ext cx="165735" cy="340281"/>
          </a:xfrm>
          <a:prstGeom prst="rect">
            <a:avLst/>
          </a:prstGeom>
          <a:noFill/>
          <a:ln/>
        </p:spPr>
        <p:txBody>
          <a:bodyPr wrap="none" rtlCol="0" anchor="t"/>
          <a:lstStyle/>
          <a:p>
            <a:pPr algn="ctr" indent="0" marL="0">
              <a:lnSpc>
                <a:spcPts val="2679"/>
              </a:lnSpc>
              <a:buNone/>
            </a:pPr>
            <a:r>
              <a:rPr lang="en-US" sz="2679" dirty="0">
                <a:solidFill>
                  <a:srgbClr val="2C2821"/>
                </a:solidFill>
                <a:latin typeface="Alice" pitchFamily="34" charset="0"/>
                <a:ea typeface="Alice" pitchFamily="34" charset="-122"/>
                <a:cs typeface="Alice" pitchFamily="34" charset="-120"/>
              </a:rPr>
              <a:t>3</a:t>
            </a:r>
            <a:endParaRPr lang="en-US" sz="2679" dirty="0"/>
          </a:p>
        </p:txBody>
      </p:sp>
      <p:sp>
        <p:nvSpPr>
          <p:cNvPr id="16" name="Text 13"/>
          <p:cNvSpPr/>
          <p:nvPr/>
        </p:nvSpPr>
        <p:spPr>
          <a:xfrm>
            <a:off x="7017306" y="5007769"/>
            <a:ext cx="2835235" cy="354330"/>
          </a:xfrm>
          <a:prstGeom prst="rect">
            <a:avLst/>
          </a:prstGeom>
          <a:noFill/>
          <a:ln/>
        </p:spPr>
        <p:txBody>
          <a:bodyPr wrap="none" rtlCol="0" anchor="t"/>
          <a:lstStyle/>
          <a:p>
            <a:pPr indent="0" marL="0">
              <a:lnSpc>
                <a:spcPts val="2791"/>
              </a:lnSpc>
              <a:buNone/>
            </a:pPr>
            <a:r>
              <a:rPr lang="en-US" sz="2233" dirty="0">
                <a:solidFill>
                  <a:srgbClr val="2C2821"/>
                </a:solidFill>
                <a:latin typeface="Alice" pitchFamily="34" charset="0"/>
                <a:ea typeface="Alice" pitchFamily="34" charset="-122"/>
                <a:cs typeface="Alice" pitchFamily="34" charset="-120"/>
              </a:rPr>
              <a:t>Planting the Seeds</a:t>
            </a:r>
            <a:endParaRPr lang="en-US" sz="2233" dirty="0"/>
          </a:p>
        </p:txBody>
      </p:sp>
      <p:sp>
        <p:nvSpPr>
          <p:cNvPr id="17" name="Text 14"/>
          <p:cNvSpPr/>
          <p:nvPr/>
        </p:nvSpPr>
        <p:spPr>
          <a:xfrm>
            <a:off x="7017306" y="5498187"/>
            <a:ext cx="2927747" cy="1451610"/>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Make a small hole in the soil and gently drop the seed in. Cover the seed with a little bit of soil.</a:t>
            </a:r>
            <a:endParaRPr lang="en-US" sz="1786" dirty="0"/>
          </a:p>
        </p:txBody>
      </p:sp>
      <p:sp>
        <p:nvSpPr>
          <p:cNvPr id="18" name="Shape 15"/>
          <p:cNvSpPr/>
          <p:nvPr/>
        </p:nvSpPr>
        <p:spPr>
          <a:xfrm>
            <a:off x="10171867" y="5007769"/>
            <a:ext cx="510302" cy="510302"/>
          </a:xfrm>
          <a:prstGeom prst="roundRect">
            <a:avLst>
              <a:gd name="adj" fmla="val 6667"/>
            </a:avLst>
          </a:prstGeom>
          <a:solidFill>
            <a:srgbClr val="F0EDE6"/>
          </a:solidFill>
          <a:ln/>
        </p:spPr>
      </p:sp>
      <p:sp>
        <p:nvSpPr>
          <p:cNvPr id="19" name="Text 16"/>
          <p:cNvSpPr/>
          <p:nvPr/>
        </p:nvSpPr>
        <p:spPr>
          <a:xfrm>
            <a:off x="10342602" y="5092779"/>
            <a:ext cx="168831" cy="340281"/>
          </a:xfrm>
          <a:prstGeom prst="rect">
            <a:avLst/>
          </a:prstGeom>
          <a:noFill/>
          <a:ln/>
        </p:spPr>
        <p:txBody>
          <a:bodyPr wrap="none" rtlCol="0" anchor="t"/>
          <a:lstStyle/>
          <a:p>
            <a:pPr algn="ctr" indent="0" marL="0">
              <a:lnSpc>
                <a:spcPts val="2679"/>
              </a:lnSpc>
              <a:buNone/>
            </a:pPr>
            <a:r>
              <a:rPr lang="en-US" sz="2679" dirty="0">
                <a:solidFill>
                  <a:srgbClr val="2C2821"/>
                </a:solidFill>
                <a:latin typeface="Alice" pitchFamily="34" charset="0"/>
                <a:ea typeface="Alice" pitchFamily="34" charset="-122"/>
                <a:cs typeface="Alice" pitchFamily="34" charset="-120"/>
              </a:rPr>
              <a:t>4</a:t>
            </a:r>
            <a:endParaRPr lang="en-US" sz="2679" dirty="0"/>
          </a:p>
        </p:txBody>
      </p:sp>
      <p:sp>
        <p:nvSpPr>
          <p:cNvPr id="20" name="Text 17"/>
          <p:cNvSpPr/>
          <p:nvPr/>
        </p:nvSpPr>
        <p:spPr>
          <a:xfrm>
            <a:off x="10908983" y="5007769"/>
            <a:ext cx="2835235" cy="354330"/>
          </a:xfrm>
          <a:prstGeom prst="rect">
            <a:avLst/>
          </a:prstGeom>
          <a:noFill/>
          <a:ln/>
        </p:spPr>
        <p:txBody>
          <a:bodyPr wrap="none" rtlCol="0" anchor="t"/>
          <a:lstStyle/>
          <a:p>
            <a:pPr indent="0" marL="0">
              <a:lnSpc>
                <a:spcPts val="2791"/>
              </a:lnSpc>
              <a:buNone/>
            </a:pPr>
            <a:r>
              <a:rPr lang="en-US" sz="2233" dirty="0">
                <a:solidFill>
                  <a:srgbClr val="2C2821"/>
                </a:solidFill>
                <a:latin typeface="Alice" pitchFamily="34" charset="0"/>
                <a:ea typeface="Alice" pitchFamily="34" charset="-122"/>
                <a:cs typeface="Alice" pitchFamily="34" charset="-120"/>
              </a:rPr>
              <a:t>Watering and Sunlight</a:t>
            </a:r>
            <a:endParaRPr lang="en-US" sz="2233" dirty="0"/>
          </a:p>
        </p:txBody>
      </p:sp>
      <p:sp>
        <p:nvSpPr>
          <p:cNvPr id="21" name="Text 18"/>
          <p:cNvSpPr/>
          <p:nvPr/>
        </p:nvSpPr>
        <p:spPr>
          <a:xfrm>
            <a:off x="10908983" y="5498187"/>
            <a:ext cx="2927747" cy="1814513"/>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Water the seed regularly and place the pot in a sunny spot. The seed needs water and sunlight to germinate.</a:t>
            </a:r>
            <a:endParaRPr lang="en-US" sz="1786" dirty="0"/>
          </a:p>
        </p:txBody>
      </p:sp>
      <p:pic>
        <p:nvPicPr>
          <p:cNvPr id="22"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189107" y="875467"/>
            <a:ext cx="5425559" cy="627459"/>
          </a:xfrm>
          <a:prstGeom prst="rect">
            <a:avLst/>
          </a:prstGeom>
          <a:noFill/>
          <a:ln/>
        </p:spPr>
        <p:txBody>
          <a:bodyPr wrap="none" rtlCol="0" anchor="t"/>
          <a:lstStyle/>
          <a:p>
            <a:pPr indent="0" marL="0">
              <a:lnSpc>
                <a:spcPts val="4941"/>
              </a:lnSpc>
              <a:buNone/>
            </a:pPr>
            <a:r>
              <a:rPr lang="en-US" sz="3953" dirty="0">
                <a:solidFill>
                  <a:srgbClr val="233E32"/>
                </a:solidFill>
                <a:latin typeface="Alice" pitchFamily="34" charset="0"/>
                <a:ea typeface="Alice" pitchFamily="34" charset="-122"/>
                <a:cs typeface="Alice" pitchFamily="34" charset="-120"/>
              </a:rPr>
              <a:t>Observing Plant Growth</a:t>
            </a:r>
            <a:endParaRPr lang="en-US" sz="3953" dirty="0"/>
          </a:p>
        </p:txBody>
      </p:sp>
      <p:sp>
        <p:nvSpPr>
          <p:cNvPr id="6" name="Shape 3"/>
          <p:cNvSpPr/>
          <p:nvPr/>
        </p:nvSpPr>
        <p:spPr>
          <a:xfrm>
            <a:off x="6478786" y="1804035"/>
            <a:ext cx="22860" cy="5550098"/>
          </a:xfrm>
          <a:prstGeom prst="roundRect">
            <a:avLst>
              <a:gd name="adj" fmla="val 131758"/>
            </a:avLst>
          </a:prstGeom>
          <a:solidFill>
            <a:srgbClr val="D6D3CC"/>
          </a:solidFill>
          <a:ln/>
        </p:spPr>
      </p:sp>
      <p:sp>
        <p:nvSpPr>
          <p:cNvPr id="7" name="Shape 4"/>
          <p:cNvSpPr/>
          <p:nvPr/>
        </p:nvSpPr>
        <p:spPr>
          <a:xfrm>
            <a:off x="6693218" y="2244328"/>
            <a:ext cx="702707" cy="22860"/>
          </a:xfrm>
          <a:prstGeom prst="roundRect">
            <a:avLst>
              <a:gd name="adj" fmla="val 131758"/>
            </a:avLst>
          </a:prstGeom>
          <a:solidFill>
            <a:srgbClr val="D6D3CC"/>
          </a:solidFill>
          <a:ln/>
        </p:spPr>
      </p:sp>
      <p:sp>
        <p:nvSpPr>
          <p:cNvPr id="8" name="Shape 5"/>
          <p:cNvSpPr/>
          <p:nvPr/>
        </p:nvSpPr>
        <p:spPr>
          <a:xfrm>
            <a:off x="6264354" y="2029897"/>
            <a:ext cx="451723" cy="451723"/>
          </a:xfrm>
          <a:prstGeom prst="roundRect">
            <a:avLst>
              <a:gd name="adj" fmla="val 6668"/>
            </a:avLst>
          </a:prstGeom>
          <a:solidFill>
            <a:srgbClr val="F0EDE6"/>
          </a:solidFill>
          <a:ln/>
        </p:spPr>
      </p:sp>
      <p:sp>
        <p:nvSpPr>
          <p:cNvPr id="9" name="Text 6"/>
          <p:cNvSpPr/>
          <p:nvPr/>
        </p:nvSpPr>
        <p:spPr>
          <a:xfrm>
            <a:off x="6425684" y="2105144"/>
            <a:ext cx="128945" cy="301228"/>
          </a:xfrm>
          <a:prstGeom prst="rect">
            <a:avLst/>
          </a:prstGeom>
          <a:noFill/>
          <a:ln/>
        </p:spPr>
        <p:txBody>
          <a:bodyPr wrap="none" rtlCol="0" anchor="t"/>
          <a:lstStyle/>
          <a:p>
            <a:pPr algn="ctr" indent="0" marL="0">
              <a:lnSpc>
                <a:spcPts val="2372"/>
              </a:lnSpc>
              <a:buNone/>
            </a:pPr>
            <a:r>
              <a:rPr lang="en-US" sz="2372" dirty="0">
                <a:solidFill>
                  <a:srgbClr val="2C2821"/>
                </a:solidFill>
                <a:latin typeface="Alice" pitchFamily="34" charset="0"/>
                <a:ea typeface="Alice" pitchFamily="34" charset="-122"/>
                <a:cs typeface="Alice" pitchFamily="34" charset="-120"/>
              </a:rPr>
              <a:t>1</a:t>
            </a:r>
            <a:endParaRPr lang="en-US" sz="2372" dirty="0"/>
          </a:p>
        </p:txBody>
      </p:sp>
      <p:sp>
        <p:nvSpPr>
          <p:cNvPr id="10" name="Text 7"/>
          <p:cNvSpPr/>
          <p:nvPr/>
        </p:nvSpPr>
        <p:spPr>
          <a:xfrm>
            <a:off x="7594521" y="2004774"/>
            <a:ext cx="2509957" cy="313730"/>
          </a:xfrm>
          <a:prstGeom prst="rect">
            <a:avLst/>
          </a:prstGeom>
          <a:noFill/>
          <a:ln/>
        </p:spPr>
        <p:txBody>
          <a:bodyPr wrap="none" rtlCol="0" anchor="t"/>
          <a:lstStyle/>
          <a:p>
            <a:pPr algn="l" indent="0" marL="0">
              <a:lnSpc>
                <a:spcPts val="2470"/>
              </a:lnSpc>
              <a:buNone/>
            </a:pPr>
            <a:r>
              <a:rPr lang="en-US" sz="1976" dirty="0">
                <a:solidFill>
                  <a:srgbClr val="2C2821"/>
                </a:solidFill>
                <a:latin typeface="Alice" pitchFamily="34" charset="0"/>
                <a:ea typeface="Alice" pitchFamily="34" charset="-122"/>
                <a:cs typeface="Alice" pitchFamily="34" charset="-120"/>
              </a:rPr>
              <a:t>Germination</a:t>
            </a:r>
            <a:endParaRPr lang="en-US" sz="1976" dirty="0"/>
          </a:p>
        </p:txBody>
      </p:sp>
      <p:sp>
        <p:nvSpPr>
          <p:cNvPr id="11" name="Text 8"/>
          <p:cNvSpPr/>
          <p:nvPr/>
        </p:nvSpPr>
        <p:spPr>
          <a:xfrm>
            <a:off x="7594521" y="2438876"/>
            <a:ext cx="6333173" cy="321112"/>
          </a:xfrm>
          <a:prstGeom prst="rect">
            <a:avLst/>
          </a:prstGeom>
          <a:noFill/>
          <a:ln/>
        </p:spPr>
        <p:txBody>
          <a:bodyPr wrap="none" rtlCol="0" anchor="t"/>
          <a:lstStyle/>
          <a:p>
            <a:pPr algn="l" indent="0" marL="0">
              <a:lnSpc>
                <a:spcPts val="2530"/>
              </a:lnSpc>
              <a:buNone/>
            </a:pPr>
            <a:r>
              <a:rPr lang="en-US" sz="1581" dirty="0">
                <a:solidFill>
                  <a:srgbClr val="2C2821"/>
                </a:solidFill>
                <a:latin typeface="Lora" pitchFamily="34" charset="0"/>
                <a:ea typeface="Lora" pitchFamily="34" charset="-122"/>
                <a:cs typeface="Lora" pitchFamily="34" charset="-120"/>
              </a:rPr>
              <a:t>The seed will start to sprout and a tiny root will emerge first.</a:t>
            </a:r>
            <a:endParaRPr lang="en-US" sz="1581" dirty="0"/>
          </a:p>
        </p:txBody>
      </p:sp>
      <p:sp>
        <p:nvSpPr>
          <p:cNvPr id="12" name="Shape 9"/>
          <p:cNvSpPr/>
          <p:nvPr/>
        </p:nvSpPr>
        <p:spPr>
          <a:xfrm>
            <a:off x="6693218" y="3601760"/>
            <a:ext cx="702707" cy="22860"/>
          </a:xfrm>
          <a:prstGeom prst="roundRect">
            <a:avLst>
              <a:gd name="adj" fmla="val 131758"/>
            </a:avLst>
          </a:prstGeom>
          <a:solidFill>
            <a:srgbClr val="D6D3CC"/>
          </a:solidFill>
          <a:ln/>
        </p:spPr>
      </p:sp>
      <p:sp>
        <p:nvSpPr>
          <p:cNvPr id="13" name="Shape 10"/>
          <p:cNvSpPr/>
          <p:nvPr/>
        </p:nvSpPr>
        <p:spPr>
          <a:xfrm>
            <a:off x="6264354" y="3387328"/>
            <a:ext cx="451723" cy="451723"/>
          </a:xfrm>
          <a:prstGeom prst="roundRect">
            <a:avLst>
              <a:gd name="adj" fmla="val 6668"/>
            </a:avLst>
          </a:prstGeom>
          <a:solidFill>
            <a:srgbClr val="F0EDE6"/>
          </a:solidFill>
          <a:ln/>
        </p:spPr>
      </p:sp>
      <p:sp>
        <p:nvSpPr>
          <p:cNvPr id="14" name="Text 11"/>
          <p:cNvSpPr/>
          <p:nvPr/>
        </p:nvSpPr>
        <p:spPr>
          <a:xfrm>
            <a:off x="6416278" y="3462576"/>
            <a:ext cx="147876" cy="301228"/>
          </a:xfrm>
          <a:prstGeom prst="rect">
            <a:avLst/>
          </a:prstGeom>
          <a:noFill/>
          <a:ln/>
        </p:spPr>
        <p:txBody>
          <a:bodyPr wrap="none" rtlCol="0" anchor="t"/>
          <a:lstStyle/>
          <a:p>
            <a:pPr algn="ctr" indent="0" marL="0">
              <a:lnSpc>
                <a:spcPts val="2372"/>
              </a:lnSpc>
              <a:buNone/>
            </a:pPr>
            <a:r>
              <a:rPr lang="en-US" sz="2372" dirty="0">
                <a:solidFill>
                  <a:srgbClr val="2C2821"/>
                </a:solidFill>
                <a:latin typeface="Alice" pitchFamily="34" charset="0"/>
                <a:ea typeface="Alice" pitchFamily="34" charset="-122"/>
                <a:cs typeface="Alice" pitchFamily="34" charset="-120"/>
              </a:rPr>
              <a:t>2</a:t>
            </a:r>
            <a:endParaRPr lang="en-US" sz="2372" dirty="0"/>
          </a:p>
        </p:txBody>
      </p:sp>
      <p:sp>
        <p:nvSpPr>
          <p:cNvPr id="15" name="Text 12"/>
          <p:cNvSpPr/>
          <p:nvPr/>
        </p:nvSpPr>
        <p:spPr>
          <a:xfrm>
            <a:off x="7594521" y="3362206"/>
            <a:ext cx="2509957" cy="313730"/>
          </a:xfrm>
          <a:prstGeom prst="rect">
            <a:avLst/>
          </a:prstGeom>
          <a:noFill/>
          <a:ln/>
        </p:spPr>
        <p:txBody>
          <a:bodyPr wrap="none" rtlCol="0" anchor="t"/>
          <a:lstStyle/>
          <a:p>
            <a:pPr algn="l" indent="0" marL="0">
              <a:lnSpc>
                <a:spcPts val="2470"/>
              </a:lnSpc>
              <a:buNone/>
            </a:pPr>
            <a:r>
              <a:rPr lang="en-US" sz="1976" dirty="0">
                <a:solidFill>
                  <a:srgbClr val="2C2821"/>
                </a:solidFill>
                <a:latin typeface="Alice" pitchFamily="34" charset="0"/>
                <a:ea typeface="Alice" pitchFamily="34" charset="-122"/>
                <a:cs typeface="Alice" pitchFamily="34" charset="-120"/>
              </a:rPr>
              <a:t>Stem Growth</a:t>
            </a:r>
            <a:endParaRPr lang="en-US" sz="1976" dirty="0"/>
          </a:p>
        </p:txBody>
      </p:sp>
      <p:sp>
        <p:nvSpPr>
          <p:cNvPr id="16" name="Text 13"/>
          <p:cNvSpPr/>
          <p:nvPr/>
        </p:nvSpPr>
        <p:spPr>
          <a:xfrm>
            <a:off x="7594521" y="3796308"/>
            <a:ext cx="6333173" cy="321112"/>
          </a:xfrm>
          <a:prstGeom prst="rect">
            <a:avLst/>
          </a:prstGeom>
          <a:noFill/>
          <a:ln/>
        </p:spPr>
        <p:txBody>
          <a:bodyPr wrap="none" rtlCol="0" anchor="t"/>
          <a:lstStyle/>
          <a:p>
            <a:pPr algn="l" indent="0" marL="0">
              <a:lnSpc>
                <a:spcPts val="2530"/>
              </a:lnSpc>
              <a:buNone/>
            </a:pPr>
            <a:r>
              <a:rPr lang="en-US" sz="1581" dirty="0">
                <a:solidFill>
                  <a:srgbClr val="2C2821"/>
                </a:solidFill>
                <a:latin typeface="Lora" pitchFamily="34" charset="0"/>
                <a:ea typeface="Lora" pitchFamily="34" charset="-122"/>
                <a:cs typeface="Lora" pitchFamily="34" charset="-120"/>
              </a:rPr>
              <a:t>The stem will grow upwards and the first leaves will appear.</a:t>
            </a:r>
            <a:endParaRPr lang="en-US" sz="1581" dirty="0"/>
          </a:p>
        </p:txBody>
      </p:sp>
      <p:sp>
        <p:nvSpPr>
          <p:cNvPr id="17" name="Shape 14"/>
          <p:cNvSpPr/>
          <p:nvPr/>
        </p:nvSpPr>
        <p:spPr>
          <a:xfrm>
            <a:off x="6693218" y="4959191"/>
            <a:ext cx="702707" cy="22860"/>
          </a:xfrm>
          <a:prstGeom prst="roundRect">
            <a:avLst>
              <a:gd name="adj" fmla="val 131758"/>
            </a:avLst>
          </a:prstGeom>
          <a:solidFill>
            <a:srgbClr val="D6D3CC"/>
          </a:solidFill>
          <a:ln/>
        </p:spPr>
      </p:sp>
      <p:sp>
        <p:nvSpPr>
          <p:cNvPr id="18" name="Shape 15"/>
          <p:cNvSpPr/>
          <p:nvPr/>
        </p:nvSpPr>
        <p:spPr>
          <a:xfrm>
            <a:off x="6264354" y="4744760"/>
            <a:ext cx="451723" cy="451723"/>
          </a:xfrm>
          <a:prstGeom prst="roundRect">
            <a:avLst>
              <a:gd name="adj" fmla="val 6668"/>
            </a:avLst>
          </a:prstGeom>
          <a:solidFill>
            <a:srgbClr val="F0EDE6"/>
          </a:solidFill>
          <a:ln/>
        </p:spPr>
      </p:sp>
      <p:sp>
        <p:nvSpPr>
          <p:cNvPr id="19" name="Text 16"/>
          <p:cNvSpPr/>
          <p:nvPr/>
        </p:nvSpPr>
        <p:spPr>
          <a:xfrm>
            <a:off x="6416873" y="4820007"/>
            <a:ext cx="146685" cy="301228"/>
          </a:xfrm>
          <a:prstGeom prst="rect">
            <a:avLst/>
          </a:prstGeom>
          <a:noFill/>
          <a:ln/>
        </p:spPr>
        <p:txBody>
          <a:bodyPr wrap="none" rtlCol="0" anchor="t"/>
          <a:lstStyle/>
          <a:p>
            <a:pPr algn="ctr" indent="0" marL="0">
              <a:lnSpc>
                <a:spcPts val="2372"/>
              </a:lnSpc>
              <a:buNone/>
            </a:pPr>
            <a:r>
              <a:rPr lang="en-US" sz="2372" dirty="0">
                <a:solidFill>
                  <a:srgbClr val="2C2821"/>
                </a:solidFill>
                <a:latin typeface="Alice" pitchFamily="34" charset="0"/>
                <a:ea typeface="Alice" pitchFamily="34" charset="-122"/>
                <a:cs typeface="Alice" pitchFamily="34" charset="-120"/>
              </a:rPr>
              <a:t>3</a:t>
            </a:r>
            <a:endParaRPr lang="en-US" sz="2372" dirty="0"/>
          </a:p>
        </p:txBody>
      </p:sp>
      <p:sp>
        <p:nvSpPr>
          <p:cNvPr id="20" name="Text 17"/>
          <p:cNvSpPr/>
          <p:nvPr/>
        </p:nvSpPr>
        <p:spPr>
          <a:xfrm>
            <a:off x="7594521" y="4719638"/>
            <a:ext cx="2509957" cy="313730"/>
          </a:xfrm>
          <a:prstGeom prst="rect">
            <a:avLst/>
          </a:prstGeom>
          <a:noFill/>
          <a:ln/>
        </p:spPr>
        <p:txBody>
          <a:bodyPr wrap="none" rtlCol="0" anchor="t"/>
          <a:lstStyle/>
          <a:p>
            <a:pPr algn="l" indent="0" marL="0">
              <a:lnSpc>
                <a:spcPts val="2470"/>
              </a:lnSpc>
              <a:buNone/>
            </a:pPr>
            <a:r>
              <a:rPr lang="en-US" sz="1976" dirty="0">
                <a:solidFill>
                  <a:srgbClr val="2C2821"/>
                </a:solidFill>
                <a:latin typeface="Alice" pitchFamily="34" charset="0"/>
                <a:ea typeface="Alice" pitchFamily="34" charset="-122"/>
                <a:cs typeface="Alice" pitchFamily="34" charset="-120"/>
              </a:rPr>
              <a:t>Leaf Development</a:t>
            </a:r>
            <a:endParaRPr lang="en-US" sz="1976" dirty="0"/>
          </a:p>
        </p:txBody>
      </p:sp>
      <p:sp>
        <p:nvSpPr>
          <p:cNvPr id="21" name="Text 18"/>
          <p:cNvSpPr/>
          <p:nvPr/>
        </p:nvSpPr>
        <p:spPr>
          <a:xfrm>
            <a:off x="7594521" y="5153739"/>
            <a:ext cx="6333173" cy="321112"/>
          </a:xfrm>
          <a:prstGeom prst="rect">
            <a:avLst/>
          </a:prstGeom>
          <a:noFill/>
          <a:ln/>
        </p:spPr>
        <p:txBody>
          <a:bodyPr wrap="none" rtlCol="0" anchor="t"/>
          <a:lstStyle/>
          <a:p>
            <a:pPr algn="l" indent="0" marL="0">
              <a:lnSpc>
                <a:spcPts val="2530"/>
              </a:lnSpc>
              <a:buNone/>
            </a:pPr>
            <a:r>
              <a:rPr lang="en-US" sz="1581" dirty="0">
                <a:solidFill>
                  <a:srgbClr val="2C2821"/>
                </a:solidFill>
                <a:latin typeface="Lora" pitchFamily="34" charset="0"/>
                <a:ea typeface="Lora" pitchFamily="34" charset="-122"/>
                <a:cs typeface="Lora" pitchFamily="34" charset="-120"/>
              </a:rPr>
              <a:t>The plant will grow more leaves and become stronger.</a:t>
            </a:r>
            <a:endParaRPr lang="en-US" sz="1581" dirty="0"/>
          </a:p>
        </p:txBody>
      </p:sp>
      <p:sp>
        <p:nvSpPr>
          <p:cNvPr id="22" name="Shape 19"/>
          <p:cNvSpPr/>
          <p:nvPr/>
        </p:nvSpPr>
        <p:spPr>
          <a:xfrm>
            <a:off x="6693218" y="6316623"/>
            <a:ext cx="702707" cy="22860"/>
          </a:xfrm>
          <a:prstGeom prst="roundRect">
            <a:avLst>
              <a:gd name="adj" fmla="val 131758"/>
            </a:avLst>
          </a:prstGeom>
          <a:solidFill>
            <a:srgbClr val="D6D3CC"/>
          </a:solidFill>
          <a:ln/>
        </p:spPr>
      </p:sp>
      <p:sp>
        <p:nvSpPr>
          <p:cNvPr id="23" name="Shape 20"/>
          <p:cNvSpPr/>
          <p:nvPr/>
        </p:nvSpPr>
        <p:spPr>
          <a:xfrm>
            <a:off x="6264354" y="6102191"/>
            <a:ext cx="451723" cy="451723"/>
          </a:xfrm>
          <a:prstGeom prst="roundRect">
            <a:avLst>
              <a:gd name="adj" fmla="val 6668"/>
            </a:avLst>
          </a:prstGeom>
          <a:solidFill>
            <a:srgbClr val="F0EDE6"/>
          </a:solidFill>
          <a:ln/>
        </p:spPr>
      </p:sp>
      <p:sp>
        <p:nvSpPr>
          <p:cNvPr id="24" name="Text 21"/>
          <p:cNvSpPr/>
          <p:nvPr/>
        </p:nvSpPr>
        <p:spPr>
          <a:xfrm>
            <a:off x="6415445" y="6177439"/>
            <a:ext cx="149423" cy="301228"/>
          </a:xfrm>
          <a:prstGeom prst="rect">
            <a:avLst/>
          </a:prstGeom>
          <a:noFill/>
          <a:ln/>
        </p:spPr>
        <p:txBody>
          <a:bodyPr wrap="none" rtlCol="0" anchor="t"/>
          <a:lstStyle/>
          <a:p>
            <a:pPr algn="ctr" indent="0" marL="0">
              <a:lnSpc>
                <a:spcPts val="2372"/>
              </a:lnSpc>
              <a:buNone/>
            </a:pPr>
            <a:r>
              <a:rPr lang="en-US" sz="2372" dirty="0">
                <a:solidFill>
                  <a:srgbClr val="2C2821"/>
                </a:solidFill>
                <a:latin typeface="Alice" pitchFamily="34" charset="0"/>
                <a:ea typeface="Alice" pitchFamily="34" charset="-122"/>
                <a:cs typeface="Alice" pitchFamily="34" charset="-120"/>
              </a:rPr>
              <a:t>4</a:t>
            </a:r>
            <a:endParaRPr lang="en-US" sz="2372" dirty="0"/>
          </a:p>
        </p:txBody>
      </p:sp>
      <p:sp>
        <p:nvSpPr>
          <p:cNvPr id="25" name="Text 22"/>
          <p:cNvSpPr/>
          <p:nvPr/>
        </p:nvSpPr>
        <p:spPr>
          <a:xfrm>
            <a:off x="7594521" y="6077069"/>
            <a:ext cx="2509957" cy="313730"/>
          </a:xfrm>
          <a:prstGeom prst="rect">
            <a:avLst/>
          </a:prstGeom>
          <a:noFill/>
          <a:ln/>
        </p:spPr>
        <p:txBody>
          <a:bodyPr wrap="none" rtlCol="0" anchor="t"/>
          <a:lstStyle/>
          <a:p>
            <a:pPr algn="l" indent="0" marL="0">
              <a:lnSpc>
                <a:spcPts val="2470"/>
              </a:lnSpc>
              <a:buNone/>
            </a:pPr>
            <a:r>
              <a:rPr lang="en-US" sz="1976" dirty="0">
                <a:solidFill>
                  <a:srgbClr val="2C2821"/>
                </a:solidFill>
                <a:latin typeface="Alice" pitchFamily="34" charset="0"/>
                <a:ea typeface="Alice" pitchFamily="34" charset="-122"/>
                <a:cs typeface="Alice" pitchFamily="34" charset="-120"/>
              </a:rPr>
              <a:t>Flowering</a:t>
            </a:r>
            <a:endParaRPr lang="en-US" sz="1976" dirty="0"/>
          </a:p>
        </p:txBody>
      </p:sp>
      <p:sp>
        <p:nvSpPr>
          <p:cNvPr id="26" name="Text 23"/>
          <p:cNvSpPr/>
          <p:nvPr/>
        </p:nvSpPr>
        <p:spPr>
          <a:xfrm>
            <a:off x="7594521" y="6511171"/>
            <a:ext cx="6333173" cy="642223"/>
          </a:xfrm>
          <a:prstGeom prst="rect">
            <a:avLst/>
          </a:prstGeom>
          <a:noFill/>
          <a:ln/>
        </p:spPr>
        <p:txBody>
          <a:bodyPr wrap="square" rtlCol="0" anchor="t"/>
          <a:lstStyle/>
          <a:p>
            <a:pPr algn="l" indent="0" marL="0">
              <a:lnSpc>
                <a:spcPts val="2530"/>
              </a:lnSpc>
              <a:buNone/>
            </a:pPr>
            <a:r>
              <a:rPr lang="en-US" sz="1581" dirty="0">
                <a:solidFill>
                  <a:srgbClr val="2C2821"/>
                </a:solidFill>
                <a:latin typeface="Lora" pitchFamily="34" charset="0"/>
                <a:ea typeface="Lora" pitchFamily="34" charset="-122"/>
                <a:cs typeface="Lora" pitchFamily="34" charset="-120"/>
              </a:rPr>
              <a:t>Some plants will produce flowers, which will eventually turn into fruits or seeds.</a:t>
            </a:r>
            <a:endParaRPr lang="en-US" sz="1581" dirty="0"/>
          </a:p>
        </p:txBody>
      </p:sp>
      <p:pic>
        <p:nvPicPr>
          <p:cNvPr id="27"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
        <p:nvSpPr>
          <p:cNvPr id="4" name="Text 2"/>
          <p:cNvSpPr/>
          <p:nvPr/>
        </p:nvSpPr>
        <p:spPr>
          <a:xfrm>
            <a:off x="793790" y="2539960"/>
            <a:ext cx="5670590" cy="708779"/>
          </a:xfrm>
          <a:prstGeom prst="rect">
            <a:avLst/>
          </a:prstGeom>
          <a:noFill/>
          <a:ln/>
        </p:spPr>
        <p:txBody>
          <a:bodyPr wrap="none" rtlCol="0" anchor="t"/>
          <a:lstStyle/>
          <a:p>
            <a:pPr indent="0" marL="0">
              <a:lnSpc>
                <a:spcPts val="5581"/>
              </a:lnSpc>
              <a:buNone/>
            </a:pPr>
            <a:r>
              <a:rPr lang="en-US" sz="4465" dirty="0">
                <a:solidFill>
                  <a:srgbClr val="233E32"/>
                </a:solidFill>
                <a:latin typeface="Alice" pitchFamily="34" charset="0"/>
                <a:ea typeface="Alice" pitchFamily="34" charset="-122"/>
                <a:cs typeface="Alice" pitchFamily="34" charset="-120"/>
              </a:rPr>
              <a:t>Parts of a Plant</a:t>
            </a:r>
            <a:endParaRPr lang="en-US" sz="4465" dirty="0"/>
          </a:p>
        </p:txBody>
      </p:sp>
      <p:sp>
        <p:nvSpPr>
          <p:cNvPr id="5" name="Text 3"/>
          <p:cNvSpPr/>
          <p:nvPr/>
        </p:nvSpPr>
        <p:spPr>
          <a:xfrm>
            <a:off x="793790" y="3815715"/>
            <a:ext cx="2835235" cy="354330"/>
          </a:xfrm>
          <a:prstGeom prst="rect">
            <a:avLst/>
          </a:prstGeom>
          <a:noFill/>
          <a:ln/>
        </p:spPr>
        <p:txBody>
          <a:bodyPr wrap="none" rtlCol="0" anchor="t"/>
          <a:lstStyle/>
          <a:p>
            <a:pPr indent="0" marL="0">
              <a:lnSpc>
                <a:spcPts val="2791"/>
              </a:lnSpc>
              <a:buNone/>
            </a:pPr>
            <a:r>
              <a:rPr lang="en-US" sz="2233" dirty="0">
                <a:solidFill>
                  <a:srgbClr val="233E32"/>
                </a:solidFill>
                <a:latin typeface="Alice" pitchFamily="34" charset="0"/>
                <a:ea typeface="Alice" pitchFamily="34" charset="-122"/>
                <a:cs typeface="Alice" pitchFamily="34" charset="-120"/>
              </a:rPr>
              <a:t>Roots</a:t>
            </a:r>
            <a:endParaRPr lang="en-US" sz="2233" dirty="0"/>
          </a:p>
        </p:txBody>
      </p:sp>
      <p:sp>
        <p:nvSpPr>
          <p:cNvPr id="6" name="Text 4"/>
          <p:cNvSpPr/>
          <p:nvPr/>
        </p:nvSpPr>
        <p:spPr>
          <a:xfrm>
            <a:off x="793790" y="4396859"/>
            <a:ext cx="3978116" cy="725805"/>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Roots anchor the plant in the soil and absorb water and nutrients.</a:t>
            </a:r>
            <a:endParaRPr lang="en-US" sz="1786" dirty="0"/>
          </a:p>
        </p:txBody>
      </p:sp>
      <p:sp>
        <p:nvSpPr>
          <p:cNvPr id="7" name="Text 5"/>
          <p:cNvSpPr/>
          <p:nvPr/>
        </p:nvSpPr>
        <p:spPr>
          <a:xfrm>
            <a:off x="5332928" y="3815715"/>
            <a:ext cx="2835235" cy="354330"/>
          </a:xfrm>
          <a:prstGeom prst="rect">
            <a:avLst/>
          </a:prstGeom>
          <a:noFill/>
          <a:ln/>
        </p:spPr>
        <p:txBody>
          <a:bodyPr wrap="none" rtlCol="0" anchor="t"/>
          <a:lstStyle/>
          <a:p>
            <a:pPr indent="0" marL="0">
              <a:lnSpc>
                <a:spcPts val="2791"/>
              </a:lnSpc>
              <a:buNone/>
            </a:pPr>
            <a:r>
              <a:rPr lang="en-US" sz="2233" dirty="0">
                <a:solidFill>
                  <a:srgbClr val="233E32"/>
                </a:solidFill>
                <a:latin typeface="Alice" pitchFamily="34" charset="0"/>
                <a:ea typeface="Alice" pitchFamily="34" charset="-122"/>
                <a:cs typeface="Alice" pitchFamily="34" charset="-120"/>
              </a:rPr>
              <a:t>Stem</a:t>
            </a:r>
            <a:endParaRPr lang="en-US" sz="2233" dirty="0"/>
          </a:p>
        </p:txBody>
      </p:sp>
      <p:sp>
        <p:nvSpPr>
          <p:cNvPr id="8" name="Text 6"/>
          <p:cNvSpPr/>
          <p:nvPr/>
        </p:nvSpPr>
        <p:spPr>
          <a:xfrm>
            <a:off x="5332928" y="4396859"/>
            <a:ext cx="3978116" cy="1088708"/>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The stem supports the plant and carries water and nutrients to the leaves.</a:t>
            </a:r>
            <a:endParaRPr lang="en-US" sz="1786" dirty="0"/>
          </a:p>
        </p:txBody>
      </p:sp>
      <p:sp>
        <p:nvSpPr>
          <p:cNvPr id="9" name="Text 7"/>
          <p:cNvSpPr/>
          <p:nvPr/>
        </p:nvSpPr>
        <p:spPr>
          <a:xfrm>
            <a:off x="9872067" y="3815715"/>
            <a:ext cx="2835235" cy="354330"/>
          </a:xfrm>
          <a:prstGeom prst="rect">
            <a:avLst/>
          </a:prstGeom>
          <a:noFill/>
          <a:ln/>
        </p:spPr>
        <p:txBody>
          <a:bodyPr wrap="none" rtlCol="0" anchor="t"/>
          <a:lstStyle/>
          <a:p>
            <a:pPr indent="0" marL="0">
              <a:lnSpc>
                <a:spcPts val="2791"/>
              </a:lnSpc>
              <a:buNone/>
            </a:pPr>
            <a:r>
              <a:rPr lang="en-US" sz="2233" dirty="0">
                <a:solidFill>
                  <a:srgbClr val="233E32"/>
                </a:solidFill>
                <a:latin typeface="Alice" pitchFamily="34" charset="0"/>
                <a:ea typeface="Alice" pitchFamily="34" charset="-122"/>
                <a:cs typeface="Alice" pitchFamily="34" charset="-120"/>
              </a:rPr>
              <a:t>Leaves</a:t>
            </a:r>
            <a:endParaRPr lang="en-US" sz="2233" dirty="0"/>
          </a:p>
        </p:txBody>
      </p:sp>
      <p:sp>
        <p:nvSpPr>
          <p:cNvPr id="10" name="Text 8"/>
          <p:cNvSpPr/>
          <p:nvPr/>
        </p:nvSpPr>
        <p:spPr>
          <a:xfrm>
            <a:off x="9872067" y="4396859"/>
            <a:ext cx="3978116" cy="725805"/>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Leaves are where the plant makes food through photosynthesis.</a:t>
            </a:r>
            <a:endParaRPr lang="en-US" sz="1786" dirty="0"/>
          </a:p>
        </p:txBody>
      </p:sp>
      <p:pic>
        <p:nvPicPr>
          <p:cNvPr id="1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793790" y="868561"/>
            <a:ext cx="7032784" cy="708779"/>
          </a:xfrm>
          <a:prstGeom prst="rect">
            <a:avLst/>
          </a:prstGeom>
          <a:noFill/>
          <a:ln/>
        </p:spPr>
        <p:txBody>
          <a:bodyPr wrap="none" rtlCol="0" anchor="t"/>
          <a:lstStyle/>
          <a:p>
            <a:pPr indent="0" marL="0">
              <a:lnSpc>
                <a:spcPts val="5581"/>
              </a:lnSpc>
              <a:buNone/>
            </a:pPr>
            <a:r>
              <a:rPr lang="en-US" sz="4465" dirty="0">
                <a:solidFill>
                  <a:srgbClr val="233E32"/>
                </a:solidFill>
                <a:latin typeface="Alice" pitchFamily="34" charset="0"/>
                <a:ea typeface="Alice" pitchFamily="34" charset="-122"/>
                <a:cs typeface="Alice" pitchFamily="34" charset="-120"/>
              </a:rPr>
              <a:t>Photosynthesis Experiment</a:t>
            </a:r>
            <a:endParaRPr lang="en-US" sz="4465" dirty="0"/>
          </a:p>
        </p:txBody>
      </p:sp>
      <p:pic>
        <p:nvPicPr>
          <p:cNvPr id="6" name="Image 1" descr="preencoded.png">    </p:cNvPr>
          <p:cNvPicPr>
            <a:picLocks noChangeAspect="1"/>
          </p:cNvPicPr>
          <p:nvPr/>
        </p:nvPicPr>
        <p:blipFill>
          <a:blip r:embed="rId2"/>
          <a:stretch>
            <a:fillRect/>
          </a:stretch>
        </p:blipFill>
        <p:spPr>
          <a:xfrm>
            <a:off x="793790" y="1917502"/>
            <a:ext cx="1134070" cy="1814513"/>
          </a:xfrm>
          <a:prstGeom prst="rect">
            <a:avLst/>
          </a:prstGeom>
        </p:spPr>
      </p:pic>
      <p:sp>
        <p:nvSpPr>
          <p:cNvPr id="7" name="Text 3"/>
          <p:cNvSpPr/>
          <p:nvPr/>
        </p:nvSpPr>
        <p:spPr>
          <a:xfrm>
            <a:off x="2268022" y="2144316"/>
            <a:ext cx="2835235" cy="354330"/>
          </a:xfrm>
          <a:prstGeom prst="rect">
            <a:avLst/>
          </a:prstGeom>
          <a:noFill/>
          <a:ln/>
        </p:spPr>
        <p:txBody>
          <a:bodyPr wrap="none" rtlCol="0" anchor="t"/>
          <a:lstStyle/>
          <a:p>
            <a:pPr algn="l" indent="0" marL="0">
              <a:lnSpc>
                <a:spcPts val="2791"/>
              </a:lnSpc>
              <a:buNone/>
            </a:pPr>
            <a:r>
              <a:rPr lang="en-US" sz="2233" dirty="0">
                <a:solidFill>
                  <a:srgbClr val="2C2821"/>
                </a:solidFill>
                <a:latin typeface="Alice" pitchFamily="34" charset="0"/>
                <a:ea typeface="Alice" pitchFamily="34" charset="-122"/>
                <a:cs typeface="Alice" pitchFamily="34" charset="-120"/>
              </a:rPr>
              <a:t>Set Up</a:t>
            </a:r>
            <a:endParaRPr lang="en-US" sz="2233" dirty="0"/>
          </a:p>
        </p:txBody>
      </p:sp>
      <p:sp>
        <p:nvSpPr>
          <p:cNvPr id="8" name="Text 4"/>
          <p:cNvSpPr/>
          <p:nvPr/>
        </p:nvSpPr>
        <p:spPr>
          <a:xfrm>
            <a:off x="2268022" y="2634734"/>
            <a:ext cx="6082189" cy="725805"/>
          </a:xfrm>
          <a:prstGeom prst="rect">
            <a:avLst/>
          </a:prstGeom>
          <a:noFill/>
          <a:ln/>
        </p:spPr>
        <p:txBody>
          <a:bodyPr wrap="square" rtlCol="0" anchor="t"/>
          <a:lstStyle/>
          <a:p>
            <a:pPr algn="l" indent="0" marL="0">
              <a:lnSpc>
                <a:spcPts val="2858"/>
              </a:lnSpc>
              <a:buNone/>
            </a:pPr>
            <a:r>
              <a:rPr lang="en-US" sz="1786" dirty="0">
                <a:solidFill>
                  <a:srgbClr val="2C2821"/>
                </a:solidFill>
                <a:latin typeface="Lora" pitchFamily="34" charset="0"/>
                <a:ea typeface="Lora" pitchFamily="34" charset="-122"/>
                <a:cs typeface="Lora" pitchFamily="34" charset="-120"/>
              </a:rPr>
              <a:t>Place two identical plants in separate containers, one in a dark room and one in sunlight.</a:t>
            </a:r>
            <a:endParaRPr lang="en-US" sz="1786" dirty="0"/>
          </a:p>
        </p:txBody>
      </p:sp>
      <p:pic>
        <p:nvPicPr>
          <p:cNvPr id="9" name="Image 2" descr="preencoded.png">    </p:cNvPr>
          <p:cNvPicPr>
            <a:picLocks noChangeAspect="1"/>
          </p:cNvPicPr>
          <p:nvPr/>
        </p:nvPicPr>
        <p:blipFill>
          <a:blip r:embed="rId3"/>
          <a:stretch>
            <a:fillRect/>
          </a:stretch>
        </p:blipFill>
        <p:spPr>
          <a:xfrm>
            <a:off x="793790" y="3732014"/>
            <a:ext cx="1134070" cy="1814513"/>
          </a:xfrm>
          <a:prstGeom prst="rect">
            <a:avLst/>
          </a:prstGeom>
        </p:spPr>
      </p:pic>
      <p:sp>
        <p:nvSpPr>
          <p:cNvPr id="10" name="Text 5"/>
          <p:cNvSpPr/>
          <p:nvPr/>
        </p:nvSpPr>
        <p:spPr>
          <a:xfrm>
            <a:off x="2268022" y="3958828"/>
            <a:ext cx="2835235" cy="354330"/>
          </a:xfrm>
          <a:prstGeom prst="rect">
            <a:avLst/>
          </a:prstGeom>
          <a:noFill/>
          <a:ln/>
        </p:spPr>
        <p:txBody>
          <a:bodyPr wrap="none" rtlCol="0" anchor="t"/>
          <a:lstStyle/>
          <a:p>
            <a:pPr algn="l" indent="0" marL="0">
              <a:lnSpc>
                <a:spcPts val="2791"/>
              </a:lnSpc>
              <a:buNone/>
            </a:pPr>
            <a:r>
              <a:rPr lang="en-US" sz="2233" dirty="0">
                <a:solidFill>
                  <a:srgbClr val="2C2821"/>
                </a:solidFill>
                <a:latin typeface="Alice" pitchFamily="34" charset="0"/>
                <a:ea typeface="Alice" pitchFamily="34" charset="-122"/>
                <a:cs typeface="Alice" pitchFamily="34" charset="-120"/>
              </a:rPr>
              <a:t>Observation</a:t>
            </a:r>
            <a:endParaRPr lang="en-US" sz="2233" dirty="0"/>
          </a:p>
        </p:txBody>
      </p:sp>
      <p:sp>
        <p:nvSpPr>
          <p:cNvPr id="11" name="Text 6"/>
          <p:cNvSpPr/>
          <p:nvPr/>
        </p:nvSpPr>
        <p:spPr>
          <a:xfrm>
            <a:off x="2268022" y="4449247"/>
            <a:ext cx="6082189" cy="725805"/>
          </a:xfrm>
          <a:prstGeom prst="rect">
            <a:avLst/>
          </a:prstGeom>
          <a:noFill/>
          <a:ln/>
        </p:spPr>
        <p:txBody>
          <a:bodyPr wrap="square" rtlCol="0" anchor="t"/>
          <a:lstStyle/>
          <a:p>
            <a:pPr algn="l" indent="0" marL="0">
              <a:lnSpc>
                <a:spcPts val="2858"/>
              </a:lnSpc>
              <a:buNone/>
            </a:pPr>
            <a:r>
              <a:rPr lang="en-US" sz="1786" dirty="0">
                <a:solidFill>
                  <a:srgbClr val="2C2821"/>
                </a:solidFill>
                <a:latin typeface="Lora" pitchFamily="34" charset="0"/>
                <a:ea typeface="Lora" pitchFamily="34" charset="-122"/>
                <a:cs typeface="Lora" pitchFamily="34" charset="-120"/>
              </a:rPr>
              <a:t>Observe the plants for a few days. The plant in sunlight should stay healthy, while the one in the dark will wilt.</a:t>
            </a:r>
            <a:endParaRPr lang="en-US" sz="1786" dirty="0"/>
          </a:p>
        </p:txBody>
      </p:sp>
      <p:pic>
        <p:nvPicPr>
          <p:cNvPr id="12" name="Image 3" descr="preencoded.png">    </p:cNvPr>
          <p:cNvPicPr>
            <a:picLocks noChangeAspect="1"/>
          </p:cNvPicPr>
          <p:nvPr/>
        </p:nvPicPr>
        <p:blipFill>
          <a:blip r:embed="rId4"/>
          <a:stretch>
            <a:fillRect/>
          </a:stretch>
        </p:blipFill>
        <p:spPr>
          <a:xfrm>
            <a:off x="793790" y="5546527"/>
            <a:ext cx="1134070" cy="1814513"/>
          </a:xfrm>
          <a:prstGeom prst="rect">
            <a:avLst/>
          </a:prstGeom>
        </p:spPr>
      </p:pic>
      <p:sp>
        <p:nvSpPr>
          <p:cNvPr id="13" name="Text 7"/>
          <p:cNvSpPr/>
          <p:nvPr/>
        </p:nvSpPr>
        <p:spPr>
          <a:xfrm>
            <a:off x="2268022" y="5773341"/>
            <a:ext cx="2835235" cy="354330"/>
          </a:xfrm>
          <a:prstGeom prst="rect">
            <a:avLst/>
          </a:prstGeom>
          <a:noFill/>
          <a:ln/>
        </p:spPr>
        <p:txBody>
          <a:bodyPr wrap="none" rtlCol="0" anchor="t"/>
          <a:lstStyle/>
          <a:p>
            <a:pPr algn="l" indent="0" marL="0">
              <a:lnSpc>
                <a:spcPts val="2791"/>
              </a:lnSpc>
              <a:buNone/>
            </a:pPr>
            <a:r>
              <a:rPr lang="en-US" sz="2233" dirty="0">
                <a:solidFill>
                  <a:srgbClr val="2C2821"/>
                </a:solidFill>
                <a:latin typeface="Alice" pitchFamily="34" charset="0"/>
                <a:ea typeface="Alice" pitchFamily="34" charset="-122"/>
                <a:cs typeface="Alice" pitchFamily="34" charset="-120"/>
              </a:rPr>
              <a:t>Conclusion</a:t>
            </a:r>
            <a:endParaRPr lang="en-US" sz="2233" dirty="0"/>
          </a:p>
        </p:txBody>
      </p:sp>
      <p:sp>
        <p:nvSpPr>
          <p:cNvPr id="14" name="Text 8"/>
          <p:cNvSpPr/>
          <p:nvPr/>
        </p:nvSpPr>
        <p:spPr>
          <a:xfrm>
            <a:off x="2268022" y="6263759"/>
            <a:ext cx="6082189" cy="725805"/>
          </a:xfrm>
          <a:prstGeom prst="rect">
            <a:avLst/>
          </a:prstGeom>
          <a:noFill/>
          <a:ln/>
        </p:spPr>
        <p:txBody>
          <a:bodyPr wrap="square" rtlCol="0" anchor="t"/>
          <a:lstStyle/>
          <a:p>
            <a:pPr algn="l" indent="0" marL="0">
              <a:lnSpc>
                <a:spcPts val="2858"/>
              </a:lnSpc>
              <a:buNone/>
            </a:pPr>
            <a:r>
              <a:rPr lang="en-US" sz="1786" dirty="0">
                <a:solidFill>
                  <a:srgbClr val="2C2821"/>
                </a:solidFill>
                <a:latin typeface="Lora" pitchFamily="34" charset="0"/>
                <a:ea typeface="Lora" pitchFamily="34" charset="-122"/>
                <a:cs typeface="Lora" pitchFamily="34" charset="-120"/>
              </a:rPr>
              <a:t>This shows that sunlight is essential for photosynthesis, the process by which plants make their own food.</a:t>
            </a:r>
            <a:endParaRPr lang="en-US" sz="1786" dirty="0"/>
          </a:p>
        </p:txBody>
      </p:sp>
      <p:pic>
        <p:nvPicPr>
          <p:cNvPr id="15" name="Image 4" descr="preencoded.png">
            <a:hlinkClick r:id="rId6" tooltip=""/>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838"/>
          </a:xfrm>
          <a:prstGeom prst="rect">
            <a:avLst/>
          </a:prstGeom>
          <a:solidFill>
            <a:srgbClr val="FCFBF8"/>
          </a:solidFill>
          <a:ln/>
        </p:spPr>
      </p:sp>
      <p:sp>
        <p:nvSpPr>
          <p:cNvPr id="4" name="Text 2"/>
          <p:cNvSpPr/>
          <p:nvPr/>
        </p:nvSpPr>
        <p:spPr>
          <a:xfrm>
            <a:off x="778073" y="543639"/>
            <a:ext cx="4942880" cy="617934"/>
          </a:xfrm>
          <a:prstGeom prst="rect">
            <a:avLst/>
          </a:prstGeom>
          <a:noFill/>
          <a:ln/>
        </p:spPr>
        <p:txBody>
          <a:bodyPr wrap="none" rtlCol="0" anchor="t"/>
          <a:lstStyle/>
          <a:p>
            <a:pPr indent="0" marL="0">
              <a:lnSpc>
                <a:spcPts val="4865"/>
              </a:lnSpc>
              <a:buNone/>
            </a:pPr>
            <a:r>
              <a:rPr lang="en-US" sz="3892" dirty="0">
                <a:solidFill>
                  <a:srgbClr val="233E32"/>
                </a:solidFill>
                <a:latin typeface="Alice" pitchFamily="34" charset="0"/>
                <a:ea typeface="Alice" pitchFamily="34" charset="-122"/>
                <a:cs typeface="Alice" pitchFamily="34" charset="-120"/>
              </a:rPr>
              <a:t>Life Cycle of a Plant</a:t>
            </a:r>
            <a:endParaRPr lang="en-US" sz="3892" dirty="0"/>
          </a:p>
        </p:txBody>
      </p:sp>
      <p:sp>
        <p:nvSpPr>
          <p:cNvPr id="5" name="Shape 3"/>
          <p:cNvSpPr/>
          <p:nvPr/>
        </p:nvSpPr>
        <p:spPr>
          <a:xfrm>
            <a:off x="7303651" y="1556980"/>
            <a:ext cx="22860" cy="6129218"/>
          </a:xfrm>
          <a:prstGeom prst="roundRect">
            <a:avLst>
              <a:gd name="adj" fmla="val 129737"/>
            </a:avLst>
          </a:prstGeom>
          <a:solidFill>
            <a:srgbClr val="D6D3CC"/>
          </a:solidFill>
          <a:ln/>
        </p:spPr>
      </p:sp>
      <p:sp>
        <p:nvSpPr>
          <p:cNvPr id="6" name="Shape 4"/>
          <p:cNvSpPr/>
          <p:nvPr/>
        </p:nvSpPr>
        <p:spPr>
          <a:xfrm>
            <a:off x="6423541" y="1990368"/>
            <a:ext cx="691991" cy="22860"/>
          </a:xfrm>
          <a:prstGeom prst="roundRect">
            <a:avLst>
              <a:gd name="adj" fmla="val 129737"/>
            </a:avLst>
          </a:prstGeom>
          <a:solidFill>
            <a:srgbClr val="D6D3CC"/>
          </a:solidFill>
          <a:ln/>
        </p:spPr>
      </p:sp>
      <p:sp>
        <p:nvSpPr>
          <p:cNvPr id="7" name="Shape 5"/>
          <p:cNvSpPr/>
          <p:nvPr/>
        </p:nvSpPr>
        <p:spPr>
          <a:xfrm>
            <a:off x="7092672" y="1779389"/>
            <a:ext cx="444818" cy="444818"/>
          </a:xfrm>
          <a:prstGeom prst="roundRect">
            <a:avLst>
              <a:gd name="adj" fmla="val 6667"/>
            </a:avLst>
          </a:prstGeom>
          <a:solidFill>
            <a:srgbClr val="F0EDE6"/>
          </a:solidFill>
          <a:ln/>
        </p:spPr>
      </p:sp>
      <p:sp>
        <p:nvSpPr>
          <p:cNvPr id="8" name="Text 6"/>
          <p:cNvSpPr/>
          <p:nvPr/>
        </p:nvSpPr>
        <p:spPr>
          <a:xfrm>
            <a:off x="7251621" y="1853446"/>
            <a:ext cx="126921" cy="296585"/>
          </a:xfrm>
          <a:prstGeom prst="rect">
            <a:avLst/>
          </a:prstGeom>
          <a:noFill/>
          <a:ln/>
        </p:spPr>
        <p:txBody>
          <a:bodyPr wrap="none" rtlCol="0" anchor="t"/>
          <a:lstStyle/>
          <a:p>
            <a:pPr algn="ctr" indent="0" marL="0">
              <a:lnSpc>
                <a:spcPts val="2335"/>
              </a:lnSpc>
              <a:buNone/>
            </a:pPr>
            <a:r>
              <a:rPr lang="en-US" sz="2335" dirty="0">
                <a:solidFill>
                  <a:srgbClr val="2C2821"/>
                </a:solidFill>
                <a:latin typeface="Alice" pitchFamily="34" charset="0"/>
                <a:ea typeface="Alice" pitchFamily="34" charset="-122"/>
                <a:cs typeface="Alice" pitchFamily="34" charset="-120"/>
              </a:rPr>
              <a:t>1</a:t>
            </a:r>
            <a:endParaRPr lang="en-US" sz="2335" dirty="0"/>
          </a:p>
        </p:txBody>
      </p:sp>
      <p:sp>
        <p:nvSpPr>
          <p:cNvPr id="9" name="Text 7"/>
          <p:cNvSpPr/>
          <p:nvPr/>
        </p:nvSpPr>
        <p:spPr>
          <a:xfrm>
            <a:off x="3756303" y="1754624"/>
            <a:ext cx="2471380" cy="308967"/>
          </a:xfrm>
          <a:prstGeom prst="rect">
            <a:avLst/>
          </a:prstGeom>
          <a:noFill/>
          <a:ln/>
        </p:spPr>
        <p:txBody>
          <a:bodyPr wrap="none" rtlCol="0" anchor="t"/>
          <a:lstStyle/>
          <a:p>
            <a:pPr algn="r" indent="0" marL="0">
              <a:lnSpc>
                <a:spcPts val="2433"/>
              </a:lnSpc>
              <a:buNone/>
            </a:pPr>
            <a:r>
              <a:rPr lang="en-US" sz="1946" dirty="0">
                <a:solidFill>
                  <a:srgbClr val="2C2821"/>
                </a:solidFill>
                <a:latin typeface="Alice" pitchFamily="34" charset="0"/>
                <a:ea typeface="Alice" pitchFamily="34" charset="-122"/>
                <a:cs typeface="Alice" pitchFamily="34" charset="-120"/>
              </a:rPr>
              <a:t>Seed</a:t>
            </a:r>
            <a:endParaRPr lang="en-US" sz="1946" dirty="0"/>
          </a:p>
        </p:txBody>
      </p:sp>
      <p:sp>
        <p:nvSpPr>
          <p:cNvPr id="10" name="Text 8"/>
          <p:cNvSpPr/>
          <p:nvPr/>
        </p:nvSpPr>
        <p:spPr>
          <a:xfrm>
            <a:off x="778073" y="2182177"/>
            <a:ext cx="5449610" cy="316349"/>
          </a:xfrm>
          <a:prstGeom prst="rect">
            <a:avLst/>
          </a:prstGeom>
          <a:noFill/>
          <a:ln/>
        </p:spPr>
        <p:txBody>
          <a:bodyPr wrap="none" rtlCol="0" anchor="t"/>
          <a:lstStyle/>
          <a:p>
            <a:pPr algn="r" indent="0" marL="0">
              <a:lnSpc>
                <a:spcPts val="2491"/>
              </a:lnSpc>
              <a:buNone/>
            </a:pPr>
            <a:r>
              <a:rPr lang="en-US" sz="1557" dirty="0">
                <a:solidFill>
                  <a:srgbClr val="2C2821"/>
                </a:solidFill>
                <a:latin typeface="Lora" pitchFamily="34" charset="0"/>
                <a:ea typeface="Lora" pitchFamily="34" charset="-122"/>
                <a:cs typeface="Lora" pitchFamily="34" charset="-120"/>
              </a:rPr>
              <a:t>The life cycle of a plant begins with a seed.</a:t>
            </a:r>
            <a:endParaRPr lang="en-US" sz="1557" dirty="0"/>
          </a:p>
        </p:txBody>
      </p:sp>
      <p:sp>
        <p:nvSpPr>
          <p:cNvPr id="11" name="Shape 9"/>
          <p:cNvSpPr/>
          <p:nvPr/>
        </p:nvSpPr>
        <p:spPr>
          <a:xfrm>
            <a:off x="7514630" y="2978825"/>
            <a:ext cx="691991" cy="22860"/>
          </a:xfrm>
          <a:prstGeom prst="roundRect">
            <a:avLst>
              <a:gd name="adj" fmla="val 129737"/>
            </a:avLst>
          </a:prstGeom>
          <a:solidFill>
            <a:srgbClr val="D6D3CC"/>
          </a:solidFill>
          <a:ln/>
        </p:spPr>
      </p:sp>
      <p:sp>
        <p:nvSpPr>
          <p:cNvPr id="12" name="Shape 10"/>
          <p:cNvSpPr/>
          <p:nvPr/>
        </p:nvSpPr>
        <p:spPr>
          <a:xfrm>
            <a:off x="7092672" y="2767846"/>
            <a:ext cx="444818" cy="444818"/>
          </a:xfrm>
          <a:prstGeom prst="roundRect">
            <a:avLst>
              <a:gd name="adj" fmla="val 6667"/>
            </a:avLst>
          </a:prstGeom>
          <a:solidFill>
            <a:srgbClr val="F0EDE6"/>
          </a:solidFill>
          <a:ln/>
        </p:spPr>
      </p:sp>
      <p:sp>
        <p:nvSpPr>
          <p:cNvPr id="13" name="Text 11"/>
          <p:cNvSpPr/>
          <p:nvPr/>
        </p:nvSpPr>
        <p:spPr>
          <a:xfrm>
            <a:off x="7242215" y="2841903"/>
            <a:ext cx="145613" cy="296585"/>
          </a:xfrm>
          <a:prstGeom prst="rect">
            <a:avLst/>
          </a:prstGeom>
          <a:noFill/>
          <a:ln/>
        </p:spPr>
        <p:txBody>
          <a:bodyPr wrap="none" rtlCol="0" anchor="t"/>
          <a:lstStyle/>
          <a:p>
            <a:pPr algn="ctr" indent="0" marL="0">
              <a:lnSpc>
                <a:spcPts val="2335"/>
              </a:lnSpc>
              <a:buNone/>
            </a:pPr>
            <a:r>
              <a:rPr lang="en-US" sz="2335" dirty="0">
                <a:solidFill>
                  <a:srgbClr val="2C2821"/>
                </a:solidFill>
                <a:latin typeface="Alice" pitchFamily="34" charset="0"/>
                <a:ea typeface="Alice" pitchFamily="34" charset="-122"/>
                <a:cs typeface="Alice" pitchFamily="34" charset="-120"/>
              </a:rPr>
              <a:t>2</a:t>
            </a:r>
            <a:endParaRPr lang="en-US" sz="2335" dirty="0"/>
          </a:p>
        </p:txBody>
      </p:sp>
      <p:sp>
        <p:nvSpPr>
          <p:cNvPr id="14" name="Text 12"/>
          <p:cNvSpPr/>
          <p:nvPr/>
        </p:nvSpPr>
        <p:spPr>
          <a:xfrm>
            <a:off x="8402479" y="2743081"/>
            <a:ext cx="2471380" cy="308967"/>
          </a:xfrm>
          <a:prstGeom prst="rect">
            <a:avLst/>
          </a:prstGeom>
          <a:noFill/>
          <a:ln/>
        </p:spPr>
        <p:txBody>
          <a:bodyPr wrap="none" rtlCol="0" anchor="t"/>
          <a:lstStyle/>
          <a:p>
            <a:pPr algn="l" indent="0" marL="0">
              <a:lnSpc>
                <a:spcPts val="2433"/>
              </a:lnSpc>
              <a:buNone/>
            </a:pPr>
            <a:r>
              <a:rPr lang="en-US" sz="1946" dirty="0">
                <a:solidFill>
                  <a:srgbClr val="2C2821"/>
                </a:solidFill>
                <a:latin typeface="Alice" pitchFamily="34" charset="0"/>
                <a:ea typeface="Alice" pitchFamily="34" charset="-122"/>
                <a:cs typeface="Alice" pitchFamily="34" charset="-120"/>
              </a:rPr>
              <a:t>Sprouting</a:t>
            </a:r>
            <a:endParaRPr lang="en-US" sz="1946" dirty="0"/>
          </a:p>
        </p:txBody>
      </p:sp>
      <p:sp>
        <p:nvSpPr>
          <p:cNvPr id="15" name="Text 13"/>
          <p:cNvSpPr/>
          <p:nvPr/>
        </p:nvSpPr>
        <p:spPr>
          <a:xfrm>
            <a:off x="8402479" y="3170634"/>
            <a:ext cx="5449729" cy="316349"/>
          </a:xfrm>
          <a:prstGeom prst="rect">
            <a:avLst/>
          </a:prstGeom>
          <a:noFill/>
          <a:ln/>
        </p:spPr>
        <p:txBody>
          <a:bodyPr wrap="none" rtlCol="0" anchor="t"/>
          <a:lstStyle/>
          <a:p>
            <a:pPr algn="l" indent="0" marL="0">
              <a:lnSpc>
                <a:spcPts val="2491"/>
              </a:lnSpc>
              <a:buNone/>
            </a:pPr>
            <a:r>
              <a:rPr lang="en-US" sz="1557" dirty="0">
                <a:solidFill>
                  <a:srgbClr val="2C2821"/>
                </a:solidFill>
                <a:latin typeface="Lora" pitchFamily="34" charset="0"/>
                <a:ea typeface="Lora" pitchFamily="34" charset="-122"/>
                <a:cs typeface="Lora" pitchFamily="34" charset="-120"/>
              </a:rPr>
              <a:t>The seed germinates and a small plant emerges.</a:t>
            </a:r>
            <a:endParaRPr lang="en-US" sz="1557" dirty="0"/>
          </a:p>
        </p:txBody>
      </p:sp>
      <p:sp>
        <p:nvSpPr>
          <p:cNvPr id="16" name="Shape 14"/>
          <p:cNvSpPr/>
          <p:nvPr/>
        </p:nvSpPr>
        <p:spPr>
          <a:xfrm>
            <a:off x="6423541" y="3868460"/>
            <a:ext cx="691991" cy="22860"/>
          </a:xfrm>
          <a:prstGeom prst="roundRect">
            <a:avLst>
              <a:gd name="adj" fmla="val 129737"/>
            </a:avLst>
          </a:prstGeom>
          <a:solidFill>
            <a:srgbClr val="D6D3CC"/>
          </a:solidFill>
          <a:ln/>
        </p:spPr>
      </p:sp>
      <p:sp>
        <p:nvSpPr>
          <p:cNvPr id="17" name="Shape 15"/>
          <p:cNvSpPr/>
          <p:nvPr/>
        </p:nvSpPr>
        <p:spPr>
          <a:xfrm>
            <a:off x="7092672" y="3657481"/>
            <a:ext cx="444818" cy="444818"/>
          </a:xfrm>
          <a:prstGeom prst="roundRect">
            <a:avLst>
              <a:gd name="adj" fmla="val 6667"/>
            </a:avLst>
          </a:prstGeom>
          <a:solidFill>
            <a:srgbClr val="F0EDE6"/>
          </a:solidFill>
          <a:ln/>
        </p:spPr>
      </p:sp>
      <p:sp>
        <p:nvSpPr>
          <p:cNvPr id="18" name="Text 16"/>
          <p:cNvSpPr/>
          <p:nvPr/>
        </p:nvSpPr>
        <p:spPr>
          <a:xfrm>
            <a:off x="7242810" y="3731538"/>
            <a:ext cx="144423" cy="296585"/>
          </a:xfrm>
          <a:prstGeom prst="rect">
            <a:avLst/>
          </a:prstGeom>
          <a:noFill/>
          <a:ln/>
        </p:spPr>
        <p:txBody>
          <a:bodyPr wrap="none" rtlCol="0" anchor="t"/>
          <a:lstStyle/>
          <a:p>
            <a:pPr algn="ctr" indent="0" marL="0">
              <a:lnSpc>
                <a:spcPts val="2335"/>
              </a:lnSpc>
              <a:buNone/>
            </a:pPr>
            <a:r>
              <a:rPr lang="en-US" sz="2335" dirty="0">
                <a:solidFill>
                  <a:srgbClr val="2C2821"/>
                </a:solidFill>
                <a:latin typeface="Alice" pitchFamily="34" charset="0"/>
                <a:ea typeface="Alice" pitchFamily="34" charset="-122"/>
                <a:cs typeface="Alice" pitchFamily="34" charset="-120"/>
              </a:rPr>
              <a:t>3</a:t>
            </a:r>
            <a:endParaRPr lang="en-US" sz="2335" dirty="0"/>
          </a:p>
        </p:txBody>
      </p:sp>
      <p:sp>
        <p:nvSpPr>
          <p:cNvPr id="19" name="Text 17"/>
          <p:cNvSpPr/>
          <p:nvPr/>
        </p:nvSpPr>
        <p:spPr>
          <a:xfrm>
            <a:off x="3756303" y="3632716"/>
            <a:ext cx="2471380" cy="308967"/>
          </a:xfrm>
          <a:prstGeom prst="rect">
            <a:avLst/>
          </a:prstGeom>
          <a:noFill/>
          <a:ln/>
        </p:spPr>
        <p:txBody>
          <a:bodyPr wrap="none" rtlCol="0" anchor="t"/>
          <a:lstStyle/>
          <a:p>
            <a:pPr algn="r" indent="0" marL="0">
              <a:lnSpc>
                <a:spcPts val="2433"/>
              </a:lnSpc>
              <a:buNone/>
            </a:pPr>
            <a:r>
              <a:rPr lang="en-US" sz="1946" dirty="0">
                <a:solidFill>
                  <a:srgbClr val="2C2821"/>
                </a:solidFill>
                <a:latin typeface="Alice" pitchFamily="34" charset="0"/>
                <a:ea typeface="Alice" pitchFamily="34" charset="-122"/>
                <a:cs typeface="Alice" pitchFamily="34" charset="-120"/>
              </a:rPr>
              <a:t>Growth</a:t>
            </a:r>
            <a:endParaRPr lang="en-US" sz="1946" dirty="0"/>
          </a:p>
        </p:txBody>
      </p:sp>
      <p:sp>
        <p:nvSpPr>
          <p:cNvPr id="20" name="Text 18"/>
          <p:cNvSpPr/>
          <p:nvPr/>
        </p:nvSpPr>
        <p:spPr>
          <a:xfrm>
            <a:off x="778073" y="4060269"/>
            <a:ext cx="5449610" cy="316349"/>
          </a:xfrm>
          <a:prstGeom prst="rect">
            <a:avLst/>
          </a:prstGeom>
          <a:noFill/>
          <a:ln/>
        </p:spPr>
        <p:txBody>
          <a:bodyPr wrap="none" rtlCol="0" anchor="t"/>
          <a:lstStyle/>
          <a:p>
            <a:pPr algn="r" indent="0" marL="0">
              <a:lnSpc>
                <a:spcPts val="2491"/>
              </a:lnSpc>
              <a:buNone/>
            </a:pPr>
            <a:r>
              <a:rPr lang="en-US" sz="1557" dirty="0">
                <a:solidFill>
                  <a:srgbClr val="2C2821"/>
                </a:solidFill>
                <a:latin typeface="Lora" pitchFamily="34" charset="0"/>
                <a:ea typeface="Lora" pitchFamily="34" charset="-122"/>
                <a:cs typeface="Lora" pitchFamily="34" charset="-120"/>
              </a:rPr>
              <a:t>The plant grows taller and develops leaves.</a:t>
            </a:r>
            <a:endParaRPr lang="en-US" sz="1557" dirty="0"/>
          </a:p>
        </p:txBody>
      </p:sp>
      <p:sp>
        <p:nvSpPr>
          <p:cNvPr id="21" name="Shape 19"/>
          <p:cNvSpPr/>
          <p:nvPr/>
        </p:nvSpPr>
        <p:spPr>
          <a:xfrm>
            <a:off x="7514630" y="4758214"/>
            <a:ext cx="691991" cy="22860"/>
          </a:xfrm>
          <a:prstGeom prst="roundRect">
            <a:avLst>
              <a:gd name="adj" fmla="val 129737"/>
            </a:avLst>
          </a:prstGeom>
          <a:solidFill>
            <a:srgbClr val="D6D3CC"/>
          </a:solidFill>
          <a:ln/>
        </p:spPr>
      </p:sp>
      <p:sp>
        <p:nvSpPr>
          <p:cNvPr id="22" name="Shape 20"/>
          <p:cNvSpPr/>
          <p:nvPr/>
        </p:nvSpPr>
        <p:spPr>
          <a:xfrm>
            <a:off x="7092672" y="4547235"/>
            <a:ext cx="444818" cy="444818"/>
          </a:xfrm>
          <a:prstGeom prst="roundRect">
            <a:avLst>
              <a:gd name="adj" fmla="val 6667"/>
            </a:avLst>
          </a:prstGeom>
          <a:solidFill>
            <a:srgbClr val="F0EDE6"/>
          </a:solidFill>
          <a:ln/>
        </p:spPr>
      </p:sp>
      <p:sp>
        <p:nvSpPr>
          <p:cNvPr id="23" name="Text 21"/>
          <p:cNvSpPr/>
          <p:nvPr/>
        </p:nvSpPr>
        <p:spPr>
          <a:xfrm>
            <a:off x="7241500" y="4621292"/>
            <a:ext cx="147161" cy="296585"/>
          </a:xfrm>
          <a:prstGeom prst="rect">
            <a:avLst/>
          </a:prstGeom>
          <a:noFill/>
          <a:ln/>
        </p:spPr>
        <p:txBody>
          <a:bodyPr wrap="none" rtlCol="0" anchor="t"/>
          <a:lstStyle/>
          <a:p>
            <a:pPr algn="ctr" indent="0" marL="0">
              <a:lnSpc>
                <a:spcPts val="2335"/>
              </a:lnSpc>
              <a:buNone/>
            </a:pPr>
            <a:r>
              <a:rPr lang="en-US" sz="2335" dirty="0">
                <a:solidFill>
                  <a:srgbClr val="2C2821"/>
                </a:solidFill>
                <a:latin typeface="Alice" pitchFamily="34" charset="0"/>
                <a:ea typeface="Alice" pitchFamily="34" charset="-122"/>
                <a:cs typeface="Alice" pitchFamily="34" charset="-120"/>
              </a:rPr>
              <a:t>4</a:t>
            </a:r>
            <a:endParaRPr lang="en-US" sz="2335" dirty="0"/>
          </a:p>
        </p:txBody>
      </p:sp>
      <p:sp>
        <p:nvSpPr>
          <p:cNvPr id="24" name="Text 22"/>
          <p:cNvSpPr/>
          <p:nvPr/>
        </p:nvSpPr>
        <p:spPr>
          <a:xfrm>
            <a:off x="8402479" y="4522470"/>
            <a:ext cx="2471380" cy="308967"/>
          </a:xfrm>
          <a:prstGeom prst="rect">
            <a:avLst/>
          </a:prstGeom>
          <a:noFill/>
          <a:ln/>
        </p:spPr>
        <p:txBody>
          <a:bodyPr wrap="none" rtlCol="0" anchor="t"/>
          <a:lstStyle/>
          <a:p>
            <a:pPr algn="l" indent="0" marL="0">
              <a:lnSpc>
                <a:spcPts val="2433"/>
              </a:lnSpc>
              <a:buNone/>
            </a:pPr>
            <a:r>
              <a:rPr lang="en-US" sz="1946" dirty="0">
                <a:solidFill>
                  <a:srgbClr val="2C2821"/>
                </a:solidFill>
                <a:latin typeface="Alice" pitchFamily="34" charset="0"/>
                <a:ea typeface="Alice" pitchFamily="34" charset="-122"/>
                <a:cs typeface="Alice" pitchFamily="34" charset="-120"/>
              </a:rPr>
              <a:t>Flowering</a:t>
            </a:r>
            <a:endParaRPr lang="en-US" sz="1946" dirty="0"/>
          </a:p>
        </p:txBody>
      </p:sp>
      <p:sp>
        <p:nvSpPr>
          <p:cNvPr id="25" name="Text 23"/>
          <p:cNvSpPr/>
          <p:nvPr/>
        </p:nvSpPr>
        <p:spPr>
          <a:xfrm>
            <a:off x="8402479" y="4950023"/>
            <a:ext cx="5449729" cy="632698"/>
          </a:xfrm>
          <a:prstGeom prst="rect">
            <a:avLst/>
          </a:prstGeom>
          <a:noFill/>
          <a:ln/>
        </p:spPr>
        <p:txBody>
          <a:bodyPr wrap="square" rtlCol="0" anchor="t"/>
          <a:lstStyle/>
          <a:p>
            <a:pPr algn="l" indent="0" marL="0">
              <a:lnSpc>
                <a:spcPts val="2491"/>
              </a:lnSpc>
              <a:buNone/>
            </a:pPr>
            <a:r>
              <a:rPr lang="en-US" sz="1557" dirty="0">
                <a:solidFill>
                  <a:srgbClr val="2C2821"/>
                </a:solidFill>
                <a:latin typeface="Lora" pitchFamily="34" charset="0"/>
                <a:ea typeface="Lora" pitchFamily="34" charset="-122"/>
                <a:cs typeface="Lora" pitchFamily="34" charset="-120"/>
              </a:rPr>
              <a:t>The plant produces flowers, which are important for reproduction.</a:t>
            </a:r>
            <a:endParaRPr lang="en-US" sz="1557" dirty="0"/>
          </a:p>
        </p:txBody>
      </p:sp>
      <p:sp>
        <p:nvSpPr>
          <p:cNvPr id="26" name="Shape 24"/>
          <p:cNvSpPr/>
          <p:nvPr/>
        </p:nvSpPr>
        <p:spPr>
          <a:xfrm>
            <a:off x="6423541" y="5647968"/>
            <a:ext cx="691991" cy="22860"/>
          </a:xfrm>
          <a:prstGeom prst="roundRect">
            <a:avLst>
              <a:gd name="adj" fmla="val 129737"/>
            </a:avLst>
          </a:prstGeom>
          <a:solidFill>
            <a:srgbClr val="D6D3CC"/>
          </a:solidFill>
          <a:ln/>
        </p:spPr>
      </p:sp>
      <p:sp>
        <p:nvSpPr>
          <p:cNvPr id="27" name="Shape 25"/>
          <p:cNvSpPr/>
          <p:nvPr/>
        </p:nvSpPr>
        <p:spPr>
          <a:xfrm>
            <a:off x="7092672" y="5436989"/>
            <a:ext cx="444818" cy="444818"/>
          </a:xfrm>
          <a:prstGeom prst="roundRect">
            <a:avLst>
              <a:gd name="adj" fmla="val 6667"/>
            </a:avLst>
          </a:prstGeom>
          <a:solidFill>
            <a:srgbClr val="F0EDE6"/>
          </a:solidFill>
          <a:ln/>
        </p:spPr>
      </p:sp>
      <p:sp>
        <p:nvSpPr>
          <p:cNvPr id="28" name="Text 26"/>
          <p:cNvSpPr/>
          <p:nvPr/>
        </p:nvSpPr>
        <p:spPr>
          <a:xfrm>
            <a:off x="7243167" y="5511046"/>
            <a:ext cx="143828" cy="296585"/>
          </a:xfrm>
          <a:prstGeom prst="rect">
            <a:avLst/>
          </a:prstGeom>
          <a:noFill/>
          <a:ln/>
        </p:spPr>
        <p:txBody>
          <a:bodyPr wrap="none" rtlCol="0" anchor="t"/>
          <a:lstStyle/>
          <a:p>
            <a:pPr algn="ctr" indent="0" marL="0">
              <a:lnSpc>
                <a:spcPts val="2335"/>
              </a:lnSpc>
              <a:buNone/>
            </a:pPr>
            <a:r>
              <a:rPr lang="en-US" sz="2335" dirty="0">
                <a:solidFill>
                  <a:srgbClr val="2C2821"/>
                </a:solidFill>
                <a:latin typeface="Alice" pitchFamily="34" charset="0"/>
                <a:ea typeface="Alice" pitchFamily="34" charset="-122"/>
                <a:cs typeface="Alice" pitchFamily="34" charset="-120"/>
              </a:rPr>
              <a:t>5</a:t>
            </a:r>
            <a:endParaRPr lang="en-US" sz="2335" dirty="0"/>
          </a:p>
        </p:txBody>
      </p:sp>
      <p:sp>
        <p:nvSpPr>
          <p:cNvPr id="29" name="Text 27"/>
          <p:cNvSpPr/>
          <p:nvPr/>
        </p:nvSpPr>
        <p:spPr>
          <a:xfrm>
            <a:off x="3756303" y="5412224"/>
            <a:ext cx="2471380" cy="308967"/>
          </a:xfrm>
          <a:prstGeom prst="rect">
            <a:avLst/>
          </a:prstGeom>
          <a:noFill/>
          <a:ln/>
        </p:spPr>
        <p:txBody>
          <a:bodyPr wrap="none" rtlCol="0" anchor="t"/>
          <a:lstStyle/>
          <a:p>
            <a:pPr algn="r" indent="0" marL="0">
              <a:lnSpc>
                <a:spcPts val="2433"/>
              </a:lnSpc>
              <a:buNone/>
            </a:pPr>
            <a:r>
              <a:rPr lang="en-US" sz="1946" dirty="0">
                <a:solidFill>
                  <a:srgbClr val="2C2821"/>
                </a:solidFill>
                <a:latin typeface="Alice" pitchFamily="34" charset="0"/>
                <a:ea typeface="Alice" pitchFamily="34" charset="-122"/>
                <a:cs typeface="Alice" pitchFamily="34" charset="-120"/>
              </a:rPr>
              <a:t>Fruiting</a:t>
            </a:r>
            <a:endParaRPr lang="en-US" sz="1946" dirty="0"/>
          </a:p>
        </p:txBody>
      </p:sp>
      <p:sp>
        <p:nvSpPr>
          <p:cNvPr id="30" name="Text 28"/>
          <p:cNvSpPr/>
          <p:nvPr/>
        </p:nvSpPr>
        <p:spPr>
          <a:xfrm>
            <a:off x="778073" y="5839778"/>
            <a:ext cx="5449610" cy="316349"/>
          </a:xfrm>
          <a:prstGeom prst="rect">
            <a:avLst/>
          </a:prstGeom>
          <a:noFill/>
          <a:ln/>
        </p:spPr>
        <p:txBody>
          <a:bodyPr wrap="none" rtlCol="0" anchor="t"/>
          <a:lstStyle/>
          <a:p>
            <a:pPr algn="r" indent="0" marL="0">
              <a:lnSpc>
                <a:spcPts val="2491"/>
              </a:lnSpc>
              <a:buNone/>
            </a:pPr>
            <a:r>
              <a:rPr lang="en-US" sz="1557" dirty="0">
                <a:solidFill>
                  <a:srgbClr val="2C2821"/>
                </a:solidFill>
                <a:latin typeface="Lora" pitchFamily="34" charset="0"/>
                <a:ea typeface="Lora" pitchFamily="34" charset="-122"/>
                <a:cs typeface="Lora" pitchFamily="34" charset="-120"/>
              </a:rPr>
              <a:t>The flowers develop into fruits, which contain seeds.</a:t>
            </a:r>
            <a:endParaRPr lang="en-US" sz="1557" dirty="0"/>
          </a:p>
        </p:txBody>
      </p:sp>
      <p:sp>
        <p:nvSpPr>
          <p:cNvPr id="31" name="Shape 29"/>
          <p:cNvSpPr/>
          <p:nvPr/>
        </p:nvSpPr>
        <p:spPr>
          <a:xfrm>
            <a:off x="7514630" y="6537722"/>
            <a:ext cx="691991" cy="22860"/>
          </a:xfrm>
          <a:prstGeom prst="roundRect">
            <a:avLst>
              <a:gd name="adj" fmla="val 129737"/>
            </a:avLst>
          </a:prstGeom>
          <a:solidFill>
            <a:srgbClr val="D6D3CC"/>
          </a:solidFill>
          <a:ln/>
        </p:spPr>
      </p:sp>
      <p:sp>
        <p:nvSpPr>
          <p:cNvPr id="32" name="Shape 30"/>
          <p:cNvSpPr/>
          <p:nvPr/>
        </p:nvSpPr>
        <p:spPr>
          <a:xfrm>
            <a:off x="7092672" y="6326743"/>
            <a:ext cx="444818" cy="444818"/>
          </a:xfrm>
          <a:prstGeom prst="roundRect">
            <a:avLst>
              <a:gd name="adj" fmla="val 6667"/>
            </a:avLst>
          </a:prstGeom>
          <a:solidFill>
            <a:srgbClr val="F0EDE6"/>
          </a:solidFill>
          <a:ln/>
        </p:spPr>
      </p:sp>
      <p:sp>
        <p:nvSpPr>
          <p:cNvPr id="33" name="Text 31"/>
          <p:cNvSpPr/>
          <p:nvPr/>
        </p:nvSpPr>
        <p:spPr>
          <a:xfrm>
            <a:off x="7239595" y="6400800"/>
            <a:ext cx="150971" cy="296585"/>
          </a:xfrm>
          <a:prstGeom prst="rect">
            <a:avLst/>
          </a:prstGeom>
          <a:noFill/>
          <a:ln/>
        </p:spPr>
        <p:txBody>
          <a:bodyPr wrap="none" rtlCol="0" anchor="t"/>
          <a:lstStyle/>
          <a:p>
            <a:pPr algn="ctr" indent="0" marL="0">
              <a:lnSpc>
                <a:spcPts val="2335"/>
              </a:lnSpc>
              <a:buNone/>
            </a:pPr>
            <a:r>
              <a:rPr lang="en-US" sz="2335" dirty="0">
                <a:solidFill>
                  <a:srgbClr val="2C2821"/>
                </a:solidFill>
                <a:latin typeface="Alice" pitchFamily="34" charset="0"/>
                <a:ea typeface="Alice" pitchFamily="34" charset="-122"/>
                <a:cs typeface="Alice" pitchFamily="34" charset="-120"/>
              </a:rPr>
              <a:t>6</a:t>
            </a:r>
            <a:endParaRPr lang="en-US" sz="2335" dirty="0"/>
          </a:p>
        </p:txBody>
      </p:sp>
      <p:sp>
        <p:nvSpPr>
          <p:cNvPr id="34" name="Text 32"/>
          <p:cNvSpPr/>
          <p:nvPr/>
        </p:nvSpPr>
        <p:spPr>
          <a:xfrm>
            <a:off x="8402479" y="6301978"/>
            <a:ext cx="2471380" cy="308967"/>
          </a:xfrm>
          <a:prstGeom prst="rect">
            <a:avLst/>
          </a:prstGeom>
          <a:noFill/>
          <a:ln/>
        </p:spPr>
        <p:txBody>
          <a:bodyPr wrap="none" rtlCol="0" anchor="t"/>
          <a:lstStyle/>
          <a:p>
            <a:pPr algn="l" indent="0" marL="0">
              <a:lnSpc>
                <a:spcPts val="2433"/>
              </a:lnSpc>
              <a:buNone/>
            </a:pPr>
            <a:r>
              <a:rPr lang="en-US" sz="1946" dirty="0">
                <a:solidFill>
                  <a:srgbClr val="2C2821"/>
                </a:solidFill>
                <a:latin typeface="Alice" pitchFamily="34" charset="0"/>
                <a:ea typeface="Alice" pitchFamily="34" charset="-122"/>
                <a:cs typeface="Alice" pitchFamily="34" charset="-120"/>
              </a:rPr>
              <a:t>Seed Dispersal</a:t>
            </a:r>
            <a:endParaRPr lang="en-US" sz="1946" dirty="0"/>
          </a:p>
        </p:txBody>
      </p:sp>
      <p:sp>
        <p:nvSpPr>
          <p:cNvPr id="35" name="Text 33"/>
          <p:cNvSpPr/>
          <p:nvPr/>
        </p:nvSpPr>
        <p:spPr>
          <a:xfrm>
            <a:off x="8402479" y="6729532"/>
            <a:ext cx="5449729" cy="316349"/>
          </a:xfrm>
          <a:prstGeom prst="rect">
            <a:avLst/>
          </a:prstGeom>
          <a:noFill/>
          <a:ln/>
        </p:spPr>
        <p:txBody>
          <a:bodyPr wrap="none" rtlCol="0" anchor="t"/>
          <a:lstStyle/>
          <a:p>
            <a:pPr algn="l" indent="0" marL="0">
              <a:lnSpc>
                <a:spcPts val="2491"/>
              </a:lnSpc>
              <a:buNone/>
            </a:pPr>
            <a:r>
              <a:rPr lang="en-US" sz="1557" dirty="0">
                <a:solidFill>
                  <a:srgbClr val="2C2821"/>
                </a:solidFill>
                <a:latin typeface="Lora" pitchFamily="34" charset="0"/>
                <a:ea typeface="Lora" pitchFamily="34" charset="-122"/>
                <a:cs typeface="Lora" pitchFamily="34" charset="-120"/>
              </a:rPr>
              <a:t>The seeds are dispersed, and the cycle starts again.</a:t>
            </a:r>
            <a:endParaRPr lang="en-US" sz="1557" dirty="0"/>
          </a:p>
        </p:txBody>
      </p:sp>
      <p:pic>
        <p:nvPicPr>
          <p:cNvPr id="36"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5" name="Text 2"/>
          <p:cNvSpPr/>
          <p:nvPr/>
        </p:nvSpPr>
        <p:spPr>
          <a:xfrm>
            <a:off x="793790" y="1444109"/>
            <a:ext cx="5670590" cy="708779"/>
          </a:xfrm>
          <a:prstGeom prst="rect">
            <a:avLst/>
          </a:prstGeom>
          <a:noFill/>
          <a:ln/>
        </p:spPr>
        <p:txBody>
          <a:bodyPr wrap="none" rtlCol="0" anchor="t"/>
          <a:lstStyle/>
          <a:p>
            <a:pPr indent="0" marL="0">
              <a:lnSpc>
                <a:spcPts val="5581"/>
              </a:lnSpc>
              <a:buNone/>
            </a:pPr>
            <a:r>
              <a:rPr lang="en-US" sz="4465" dirty="0">
                <a:solidFill>
                  <a:srgbClr val="233E32"/>
                </a:solidFill>
                <a:latin typeface="Alice" pitchFamily="34" charset="0"/>
                <a:ea typeface="Alice" pitchFamily="34" charset="-122"/>
                <a:cs typeface="Alice" pitchFamily="34" charset="-120"/>
              </a:rPr>
              <a:t>Caring for Plants</a:t>
            </a:r>
            <a:endParaRPr lang="en-US" sz="4465" dirty="0"/>
          </a:p>
        </p:txBody>
      </p:sp>
      <p:sp>
        <p:nvSpPr>
          <p:cNvPr id="6" name="Shape 3"/>
          <p:cNvSpPr/>
          <p:nvPr/>
        </p:nvSpPr>
        <p:spPr>
          <a:xfrm>
            <a:off x="793790" y="2493050"/>
            <a:ext cx="3664863" cy="2032754"/>
          </a:xfrm>
          <a:prstGeom prst="roundRect">
            <a:avLst>
              <a:gd name="adj" fmla="val 1674"/>
            </a:avLst>
          </a:prstGeom>
          <a:solidFill>
            <a:srgbClr val="F0EDE6"/>
          </a:solidFill>
          <a:ln/>
        </p:spPr>
      </p:sp>
      <p:sp>
        <p:nvSpPr>
          <p:cNvPr id="7" name="Text 4"/>
          <p:cNvSpPr/>
          <p:nvPr/>
        </p:nvSpPr>
        <p:spPr>
          <a:xfrm>
            <a:off x="1020604" y="2719864"/>
            <a:ext cx="2835235" cy="354330"/>
          </a:xfrm>
          <a:prstGeom prst="rect">
            <a:avLst/>
          </a:prstGeom>
          <a:noFill/>
          <a:ln/>
        </p:spPr>
        <p:txBody>
          <a:bodyPr wrap="none" rtlCol="0" anchor="t"/>
          <a:lstStyle/>
          <a:p>
            <a:pPr indent="0" marL="0">
              <a:lnSpc>
                <a:spcPts val="2791"/>
              </a:lnSpc>
              <a:buNone/>
            </a:pPr>
            <a:r>
              <a:rPr lang="en-US" sz="2233" dirty="0">
                <a:solidFill>
                  <a:srgbClr val="2C2821"/>
                </a:solidFill>
                <a:latin typeface="Alice" pitchFamily="34" charset="0"/>
                <a:ea typeface="Alice" pitchFamily="34" charset="-122"/>
                <a:cs typeface="Alice" pitchFamily="34" charset="-120"/>
              </a:rPr>
              <a:t>Watering</a:t>
            </a:r>
            <a:endParaRPr lang="en-US" sz="2233" dirty="0"/>
          </a:p>
        </p:txBody>
      </p:sp>
      <p:sp>
        <p:nvSpPr>
          <p:cNvPr id="8" name="Text 5"/>
          <p:cNvSpPr/>
          <p:nvPr/>
        </p:nvSpPr>
        <p:spPr>
          <a:xfrm>
            <a:off x="1020604" y="3210282"/>
            <a:ext cx="3211235" cy="1088708"/>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Plants need water to survive. Water them regularly, but avoid overwatering.</a:t>
            </a:r>
            <a:endParaRPr lang="en-US" sz="1786" dirty="0"/>
          </a:p>
        </p:txBody>
      </p:sp>
      <p:sp>
        <p:nvSpPr>
          <p:cNvPr id="9" name="Shape 6"/>
          <p:cNvSpPr/>
          <p:nvPr/>
        </p:nvSpPr>
        <p:spPr>
          <a:xfrm>
            <a:off x="4685467" y="2493050"/>
            <a:ext cx="3664863" cy="2032754"/>
          </a:xfrm>
          <a:prstGeom prst="roundRect">
            <a:avLst>
              <a:gd name="adj" fmla="val 1674"/>
            </a:avLst>
          </a:prstGeom>
          <a:solidFill>
            <a:srgbClr val="F0EDE6"/>
          </a:solidFill>
          <a:ln/>
        </p:spPr>
      </p:sp>
      <p:sp>
        <p:nvSpPr>
          <p:cNvPr id="10" name="Text 7"/>
          <p:cNvSpPr/>
          <p:nvPr/>
        </p:nvSpPr>
        <p:spPr>
          <a:xfrm>
            <a:off x="4912281" y="2719864"/>
            <a:ext cx="2835235" cy="354330"/>
          </a:xfrm>
          <a:prstGeom prst="rect">
            <a:avLst/>
          </a:prstGeom>
          <a:noFill/>
          <a:ln/>
        </p:spPr>
        <p:txBody>
          <a:bodyPr wrap="none" rtlCol="0" anchor="t"/>
          <a:lstStyle/>
          <a:p>
            <a:pPr indent="0" marL="0">
              <a:lnSpc>
                <a:spcPts val="2791"/>
              </a:lnSpc>
              <a:buNone/>
            </a:pPr>
            <a:r>
              <a:rPr lang="en-US" sz="2233" dirty="0">
                <a:solidFill>
                  <a:srgbClr val="2C2821"/>
                </a:solidFill>
                <a:latin typeface="Alice" pitchFamily="34" charset="0"/>
                <a:ea typeface="Alice" pitchFamily="34" charset="-122"/>
                <a:cs typeface="Alice" pitchFamily="34" charset="-120"/>
              </a:rPr>
              <a:t>Sunlight</a:t>
            </a:r>
            <a:endParaRPr lang="en-US" sz="2233" dirty="0"/>
          </a:p>
        </p:txBody>
      </p:sp>
      <p:sp>
        <p:nvSpPr>
          <p:cNvPr id="11" name="Text 8"/>
          <p:cNvSpPr/>
          <p:nvPr/>
        </p:nvSpPr>
        <p:spPr>
          <a:xfrm>
            <a:off x="4912281" y="3210282"/>
            <a:ext cx="3211235" cy="1088708"/>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Most plants need sunlight to grow. Place them in a sunny spot.</a:t>
            </a:r>
            <a:endParaRPr lang="en-US" sz="1786" dirty="0"/>
          </a:p>
        </p:txBody>
      </p:sp>
      <p:sp>
        <p:nvSpPr>
          <p:cNvPr id="12" name="Shape 9"/>
          <p:cNvSpPr/>
          <p:nvPr/>
        </p:nvSpPr>
        <p:spPr>
          <a:xfrm>
            <a:off x="793790" y="4752618"/>
            <a:ext cx="3664863" cy="2032754"/>
          </a:xfrm>
          <a:prstGeom prst="roundRect">
            <a:avLst>
              <a:gd name="adj" fmla="val 1674"/>
            </a:avLst>
          </a:prstGeom>
          <a:solidFill>
            <a:srgbClr val="F0EDE6"/>
          </a:solidFill>
          <a:ln/>
        </p:spPr>
      </p:sp>
      <p:sp>
        <p:nvSpPr>
          <p:cNvPr id="13" name="Text 10"/>
          <p:cNvSpPr/>
          <p:nvPr/>
        </p:nvSpPr>
        <p:spPr>
          <a:xfrm>
            <a:off x="1020604" y="4979432"/>
            <a:ext cx="2835235" cy="354330"/>
          </a:xfrm>
          <a:prstGeom prst="rect">
            <a:avLst/>
          </a:prstGeom>
          <a:noFill/>
          <a:ln/>
        </p:spPr>
        <p:txBody>
          <a:bodyPr wrap="none" rtlCol="0" anchor="t"/>
          <a:lstStyle/>
          <a:p>
            <a:pPr indent="0" marL="0">
              <a:lnSpc>
                <a:spcPts val="2791"/>
              </a:lnSpc>
              <a:buNone/>
            </a:pPr>
            <a:r>
              <a:rPr lang="en-US" sz="2233" dirty="0">
                <a:solidFill>
                  <a:srgbClr val="2C2821"/>
                </a:solidFill>
                <a:latin typeface="Alice" pitchFamily="34" charset="0"/>
                <a:ea typeface="Alice" pitchFamily="34" charset="-122"/>
                <a:cs typeface="Alice" pitchFamily="34" charset="-120"/>
              </a:rPr>
              <a:t>Soil</a:t>
            </a:r>
            <a:endParaRPr lang="en-US" sz="2233" dirty="0"/>
          </a:p>
        </p:txBody>
      </p:sp>
      <p:sp>
        <p:nvSpPr>
          <p:cNvPr id="14" name="Text 11"/>
          <p:cNvSpPr/>
          <p:nvPr/>
        </p:nvSpPr>
        <p:spPr>
          <a:xfrm>
            <a:off x="1020604" y="5469850"/>
            <a:ext cx="3211235" cy="1088708"/>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Use good quality soil that provides the right nutrients for the plant.</a:t>
            </a:r>
            <a:endParaRPr lang="en-US" sz="1786" dirty="0"/>
          </a:p>
        </p:txBody>
      </p:sp>
      <p:sp>
        <p:nvSpPr>
          <p:cNvPr id="15" name="Shape 12"/>
          <p:cNvSpPr/>
          <p:nvPr/>
        </p:nvSpPr>
        <p:spPr>
          <a:xfrm>
            <a:off x="4685467" y="4752618"/>
            <a:ext cx="3664863" cy="2032754"/>
          </a:xfrm>
          <a:prstGeom prst="roundRect">
            <a:avLst>
              <a:gd name="adj" fmla="val 1674"/>
            </a:avLst>
          </a:prstGeom>
          <a:solidFill>
            <a:srgbClr val="F0EDE6"/>
          </a:solidFill>
          <a:ln/>
        </p:spPr>
      </p:sp>
      <p:sp>
        <p:nvSpPr>
          <p:cNvPr id="16" name="Text 13"/>
          <p:cNvSpPr/>
          <p:nvPr/>
        </p:nvSpPr>
        <p:spPr>
          <a:xfrm>
            <a:off x="4912281" y="4979432"/>
            <a:ext cx="2835235" cy="354330"/>
          </a:xfrm>
          <a:prstGeom prst="rect">
            <a:avLst/>
          </a:prstGeom>
          <a:noFill/>
          <a:ln/>
        </p:spPr>
        <p:txBody>
          <a:bodyPr wrap="none" rtlCol="0" anchor="t"/>
          <a:lstStyle/>
          <a:p>
            <a:pPr indent="0" marL="0">
              <a:lnSpc>
                <a:spcPts val="2791"/>
              </a:lnSpc>
              <a:buNone/>
            </a:pPr>
            <a:r>
              <a:rPr lang="en-US" sz="2233" dirty="0">
                <a:solidFill>
                  <a:srgbClr val="2C2821"/>
                </a:solidFill>
                <a:latin typeface="Alice" pitchFamily="34" charset="0"/>
                <a:ea typeface="Alice" pitchFamily="34" charset="-122"/>
                <a:cs typeface="Alice" pitchFamily="34" charset="-120"/>
              </a:rPr>
              <a:t>Fertilizer</a:t>
            </a:r>
            <a:endParaRPr lang="en-US" sz="2233" dirty="0"/>
          </a:p>
        </p:txBody>
      </p:sp>
      <p:sp>
        <p:nvSpPr>
          <p:cNvPr id="17" name="Text 14"/>
          <p:cNvSpPr/>
          <p:nvPr/>
        </p:nvSpPr>
        <p:spPr>
          <a:xfrm>
            <a:off x="4912281" y="5469850"/>
            <a:ext cx="3211235" cy="1088708"/>
          </a:xfrm>
          <a:prstGeom prst="rect">
            <a:avLst/>
          </a:prstGeom>
          <a:noFill/>
          <a:ln/>
        </p:spPr>
        <p:txBody>
          <a:bodyPr wrap="square" rtlCol="0" anchor="t"/>
          <a:lstStyle/>
          <a:p>
            <a:pPr indent="0" marL="0">
              <a:lnSpc>
                <a:spcPts val="2858"/>
              </a:lnSpc>
              <a:buNone/>
            </a:pPr>
            <a:r>
              <a:rPr lang="en-US" sz="1786" dirty="0">
                <a:solidFill>
                  <a:srgbClr val="2C2821"/>
                </a:solidFill>
                <a:latin typeface="Lora" pitchFamily="34" charset="0"/>
                <a:ea typeface="Lora" pitchFamily="34" charset="-122"/>
                <a:cs typeface="Lora" pitchFamily="34" charset="-120"/>
              </a:rPr>
              <a:t>Use a balanced fertilizer to help the plant grow strong and healthy.</a:t>
            </a:r>
            <a:endParaRPr lang="en-US" sz="1786" dirty="0"/>
          </a:p>
        </p:txBody>
      </p:sp>
      <p:pic>
        <p:nvPicPr>
          <p:cNvPr id="18"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280190" y="1240036"/>
            <a:ext cx="5852993" cy="708779"/>
          </a:xfrm>
          <a:prstGeom prst="rect">
            <a:avLst/>
          </a:prstGeom>
          <a:noFill/>
          <a:ln/>
        </p:spPr>
        <p:txBody>
          <a:bodyPr wrap="none" rtlCol="0" anchor="t"/>
          <a:lstStyle/>
          <a:p>
            <a:pPr indent="0" marL="0">
              <a:lnSpc>
                <a:spcPts val="5581"/>
              </a:lnSpc>
              <a:buNone/>
            </a:pPr>
            <a:r>
              <a:rPr lang="en-US" sz="4465" dirty="0">
                <a:solidFill>
                  <a:srgbClr val="233E32"/>
                </a:solidFill>
                <a:latin typeface="Alice" pitchFamily="34" charset="0"/>
                <a:ea typeface="Alice" pitchFamily="34" charset="-122"/>
                <a:cs typeface="Alice" pitchFamily="34" charset="-120"/>
              </a:rPr>
              <a:t>Conclusion and Review</a:t>
            </a:r>
            <a:endParaRPr lang="en-US" sz="4465" dirty="0"/>
          </a:p>
        </p:txBody>
      </p:sp>
      <p:pic>
        <p:nvPicPr>
          <p:cNvPr id="6" name="Image 1" descr="preencoded.png">    </p:cNvPr>
          <p:cNvPicPr>
            <a:picLocks noChangeAspect="1"/>
          </p:cNvPicPr>
          <p:nvPr/>
        </p:nvPicPr>
        <p:blipFill>
          <a:blip r:embed="rId2"/>
          <a:stretch>
            <a:fillRect/>
          </a:stretch>
        </p:blipFill>
        <p:spPr>
          <a:xfrm>
            <a:off x="6280190" y="2288977"/>
            <a:ext cx="566976" cy="566976"/>
          </a:xfrm>
          <a:prstGeom prst="rect">
            <a:avLst/>
          </a:prstGeom>
        </p:spPr>
      </p:pic>
      <p:sp>
        <p:nvSpPr>
          <p:cNvPr id="7" name="Text 3"/>
          <p:cNvSpPr/>
          <p:nvPr/>
        </p:nvSpPr>
        <p:spPr>
          <a:xfrm>
            <a:off x="6280190" y="3082766"/>
            <a:ext cx="2835235" cy="354330"/>
          </a:xfrm>
          <a:prstGeom prst="rect">
            <a:avLst/>
          </a:prstGeom>
          <a:noFill/>
          <a:ln/>
        </p:spPr>
        <p:txBody>
          <a:bodyPr wrap="none" rtlCol="0" anchor="t"/>
          <a:lstStyle/>
          <a:p>
            <a:pPr algn="l" indent="0" marL="0">
              <a:lnSpc>
                <a:spcPts val="2791"/>
              </a:lnSpc>
              <a:buNone/>
            </a:pPr>
            <a:r>
              <a:rPr lang="en-US" sz="2233" dirty="0">
                <a:solidFill>
                  <a:srgbClr val="2C2821"/>
                </a:solidFill>
                <a:latin typeface="Alice" pitchFamily="34" charset="0"/>
                <a:ea typeface="Alice" pitchFamily="34" charset="-122"/>
                <a:cs typeface="Alice" pitchFamily="34" charset="-120"/>
              </a:rPr>
              <a:t>Plant Parts</a:t>
            </a:r>
            <a:endParaRPr lang="en-US" sz="2233" dirty="0"/>
          </a:p>
        </p:txBody>
      </p:sp>
      <p:sp>
        <p:nvSpPr>
          <p:cNvPr id="8" name="Text 4"/>
          <p:cNvSpPr/>
          <p:nvPr/>
        </p:nvSpPr>
        <p:spPr>
          <a:xfrm>
            <a:off x="6280190" y="3573185"/>
            <a:ext cx="3608070" cy="725805"/>
          </a:xfrm>
          <a:prstGeom prst="rect">
            <a:avLst/>
          </a:prstGeom>
          <a:noFill/>
          <a:ln/>
        </p:spPr>
        <p:txBody>
          <a:bodyPr wrap="square" rtlCol="0" anchor="t"/>
          <a:lstStyle/>
          <a:p>
            <a:pPr algn="l" indent="0" marL="0">
              <a:lnSpc>
                <a:spcPts val="2858"/>
              </a:lnSpc>
              <a:buNone/>
            </a:pPr>
            <a:r>
              <a:rPr lang="en-US" sz="1786" dirty="0">
                <a:solidFill>
                  <a:srgbClr val="2C2821"/>
                </a:solidFill>
                <a:latin typeface="Lora" pitchFamily="34" charset="0"/>
                <a:ea typeface="Lora" pitchFamily="34" charset="-122"/>
                <a:cs typeface="Lora" pitchFamily="34" charset="-120"/>
              </a:rPr>
              <a:t>Review the different parts of a plant and their functions.</a:t>
            </a:r>
            <a:endParaRPr lang="en-US" sz="1786" dirty="0"/>
          </a:p>
        </p:txBody>
      </p:sp>
      <p:pic>
        <p:nvPicPr>
          <p:cNvPr id="9" name="Image 2" descr="preencoded.png">    </p:cNvPr>
          <p:cNvPicPr>
            <a:picLocks noChangeAspect="1"/>
          </p:cNvPicPr>
          <p:nvPr/>
        </p:nvPicPr>
        <p:blipFill>
          <a:blip r:embed="rId3"/>
          <a:stretch>
            <a:fillRect/>
          </a:stretch>
        </p:blipFill>
        <p:spPr>
          <a:xfrm>
            <a:off x="10228421" y="2288977"/>
            <a:ext cx="566976" cy="566976"/>
          </a:xfrm>
          <a:prstGeom prst="rect">
            <a:avLst/>
          </a:prstGeom>
        </p:spPr>
      </p:pic>
      <p:sp>
        <p:nvSpPr>
          <p:cNvPr id="10" name="Text 5"/>
          <p:cNvSpPr/>
          <p:nvPr/>
        </p:nvSpPr>
        <p:spPr>
          <a:xfrm>
            <a:off x="10228421" y="3082766"/>
            <a:ext cx="2835235" cy="354330"/>
          </a:xfrm>
          <a:prstGeom prst="rect">
            <a:avLst/>
          </a:prstGeom>
          <a:noFill/>
          <a:ln/>
        </p:spPr>
        <p:txBody>
          <a:bodyPr wrap="none" rtlCol="0" anchor="t"/>
          <a:lstStyle/>
          <a:p>
            <a:pPr algn="l" indent="0" marL="0">
              <a:lnSpc>
                <a:spcPts val="2791"/>
              </a:lnSpc>
              <a:buNone/>
            </a:pPr>
            <a:r>
              <a:rPr lang="en-US" sz="2233" dirty="0">
                <a:solidFill>
                  <a:srgbClr val="2C2821"/>
                </a:solidFill>
                <a:latin typeface="Alice" pitchFamily="34" charset="0"/>
                <a:ea typeface="Alice" pitchFamily="34" charset="-122"/>
                <a:cs typeface="Alice" pitchFamily="34" charset="-120"/>
              </a:rPr>
              <a:t>Photosynthesis</a:t>
            </a:r>
            <a:endParaRPr lang="en-US" sz="2233" dirty="0"/>
          </a:p>
        </p:txBody>
      </p:sp>
      <p:sp>
        <p:nvSpPr>
          <p:cNvPr id="11" name="Text 6"/>
          <p:cNvSpPr/>
          <p:nvPr/>
        </p:nvSpPr>
        <p:spPr>
          <a:xfrm>
            <a:off x="10228421" y="3573185"/>
            <a:ext cx="3608189" cy="725805"/>
          </a:xfrm>
          <a:prstGeom prst="rect">
            <a:avLst/>
          </a:prstGeom>
          <a:noFill/>
          <a:ln/>
        </p:spPr>
        <p:txBody>
          <a:bodyPr wrap="square" rtlCol="0" anchor="t"/>
          <a:lstStyle/>
          <a:p>
            <a:pPr algn="l" indent="0" marL="0">
              <a:lnSpc>
                <a:spcPts val="2858"/>
              </a:lnSpc>
              <a:buNone/>
            </a:pPr>
            <a:r>
              <a:rPr lang="en-US" sz="1786" dirty="0">
                <a:solidFill>
                  <a:srgbClr val="2C2821"/>
                </a:solidFill>
                <a:latin typeface="Lora" pitchFamily="34" charset="0"/>
                <a:ea typeface="Lora" pitchFamily="34" charset="-122"/>
                <a:cs typeface="Lora" pitchFamily="34" charset="-120"/>
              </a:rPr>
              <a:t>Discuss how plants use sunlight to make food.</a:t>
            </a:r>
            <a:endParaRPr lang="en-US" sz="1786" dirty="0"/>
          </a:p>
        </p:txBody>
      </p:sp>
      <p:pic>
        <p:nvPicPr>
          <p:cNvPr id="12" name="Image 3" descr="preencoded.png">    </p:cNvPr>
          <p:cNvPicPr>
            <a:picLocks noChangeAspect="1"/>
          </p:cNvPicPr>
          <p:nvPr/>
        </p:nvPicPr>
        <p:blipFill>
          <a:blip r:embed="rId4"/>
          <a:stretch>
            <a:fillRect/>
          </a:stretch>
        </p:blipFill>
        <p:spPr>
          <a:xfrm>
            <a:off x="6280190" y="4979432"/>
            <a:ext cx="566976" cy="566976"/>
          </a:xfrm>
          <a:prstGeom prst="rect">
            <a:avLst/>
          </a:prstGeom>
        </p:spPr>
      </p:pic>
      <p:sp>
        <p:nvSpPr>
          <p:cNvPr id="13" name="Text 7"/>
          <p:cNvSpPr/>
          <p:nvPr/>
        </p:nvSpPr>
        <p:spPr>
          <a:xfrm>
            <a:off x="6280190" y="5773222"/>
            <a:ext cx="2835235" cy="354330"/>
          </a:xfrm>
          <a:prstGeom prst="rect">
            <a:avLst/>
          </a:prstGeom>
          <a:noFill/>
          <a:ln/>
        </p:spPr>
        <p:txBody>
          <a:bodyPr wrap="none" rtlCol="0" anchor="t"/>
          <a:lstStyle/>
          <a:p>
            <a:pPr algn="l" indent="0" marL="0">
              <a:lnSpc>
                <a:spcPts val="2791"/>
              </a:lnSpc>
              <a:buNone/>
            </a:pPr>
            <a:r>
              <a:rPr lang="en-US" sz="2233" dirty="0">
                <a:solidFill>
                  <a:srgbClr val="2C2821"/>
                </a:solidFill>
                <a:latin typeface="Alice" pitchFamily="34" charset="0"/>
                <a:ea typeface="Alice" pitchFamily="34" charset="-122"/>
                <a:cs typeface="Alice" pitchFamily="34" charset="-120"/>
              </a:rPr>
              <a:t>Life Cycle</a:t>
            </a:r>
            <a:endParaRPr lang="en-US" sz="2233" dirty="0"/>
          </a:p>
        </p:txBody>
      </p:sp>
      <p:sp>
        <p:nvSpPr>
          <p:cNvPr id="14" name="Text 8"/>
          <p:cNvSpPr/>
          <p:nvPr/>
        </p:nvSpPr>
        <p:spPr>
          <a:xfrm>
            <a:off x="6280190" y="6263640"/>
            <a:ext cx="3608070" cy="725805"/>
          </a:xfrm>
          <a:prstGeom prst="rect">
            <a:avLst/>
          </a:prstGeom>
          <a:noFill/>
          <a:ln/>
        </p:spPr>
        <p:txBody>
          <a:bodyPr wrap="square" rtlCol="0" anchor="t"/>
          <a:lstStyle/>
          <a:p>
            <a:pPr algn="l" indent="0" marL="0">
              <a:lnSpc>
                <a:spcPts val="2858"/>
              </a:lnSpc>
              <a:buNone/>
            </a:pPr>
            <a:r>
              <a:rPr lang="en-US" sz="1786" dirty="0">
                <a:solidFill>
                  <a:srgbClr val="2C2821"/>
                </a:solidFill>
                <a:latin typeface="Lora" pitchFamily="34" charset="0"/>
                <a:ea typeface="Lora" pitchFamily="34" charset="-122"/>
                <a:cs typeface="Lora" pitchFamily="34" charset="-120"/>
              </a:rPr>
              <a:t>Recap the stages of a plant's life cycle.</a:t>
            </a:r>
            <a:endParaRPr lang="en-US" sz="1786" dirty="0"/>
          </a:p>
        </p:txBody>
      </p:sp>
      <p:pic>
        <p:nvPicPr>
          <p:cNvPr id="15" name="Image 4" descr="preencoded.png">    </p:cNvPr>
          <p:cNvPicPr>
            <a:picLocks noChangeAspect="1"/>
          </p:cNvPicPr>
          <p:nvPr/>
        </p:nvPicPr>
        <p:blipFill>
          <a:blip r:embed="rId5"/>
          <a:stretch>
            <a:fillRect/>
          </a:stretch>
        </p:blipFill>
        <p:spPr>
          <a:xfrm>
            <a:off x="10228421" y="4979432"/>
            <a:ext cx="566976" cy="566976"/>
          </a:xfrm>
          <a:prstGeom prst="rect">
            <a:avLst/>
          </a:prstGeom>
        </p:spPr>
      </p:pic>
      <p:sp>
        <p:nvSpPr>
          <p:cNvPr id="16" name="Text 9"/>
          <p:cNvSpPr/>
          <p:nvPr/>
        </p:nvSpPr>
        <p:spPr>
          <a:xfrm>
            <a:off x="10228421" y="5773222"/>
            <a:ext cx="2835235" cy="354330"/>
          </a:xfrm>
          <a:prstGeom prst="rect">
            <a:avLst/>
          </a:prstGeom>
          <a:noFill/>
          <a:ln/>
        </p:spPr>
        <p:txBody>
          <a:bodyPr wrap="none" rtlCol="0" anchor="t"/>
          <a:lstStyle/>
          <a:p>
            <a:pPr algn="l" indent="0" marL="0">
              <a:lnSpc>
                <a:spcPts val="2791"/>
              </a:lnSpc>
              <a:buNone/>
            </a:pPr>
            <a:r>
              <a:rPr lang="en-US" sz="2233" dirty="0">
                <a:solidFill>
                  <a:srgbClr val="2C2821"/>
                </a:solidFill>
                <a:latin typeface="Alice" pitchFamily="34" charset="0"/>
                <a:ea typeface="Alice" pitchFamily="34" charset="-122"/>
                <a:cs typeface="Alice" pitchFamily="34" charset="-120"/>
              </a:rPr>
              <a:t>Importance of Plants</a:t>
            </a:r>
            <a:endParaRPr lang="en-US" sz="2233" dirty="0"/>
          </a:p>
        </p:txBody>
      </p:sp>
      <p:sp>
        <p:nvSpPr>
          <p:cNvPr id="17" name="Text 10"/>
          <p:cNvSpPr/>
          <p:nvPr/>
        </p:nvSpPr>
        <p:spPr>
          <a:xfrm>
            <a:off x="10228421" y="6263640"/>
            <a:ext cx="3608189" cy="725805"/>
          </a:xfrm>
          <a:prstGeom prst="rect">
            <a:avLst/>
          </a:prstGeom>
          <a:noFill/>
          <a:ln/>
        </p:spPr>
        <p:txBody>
          <a:bodyPr wrap="square" rtlCol="0" anchor="t"/>
          <a:lstStyle/>
          <a:p>
            <a:pPr algn="l" indent="0" marL="0">
              <a:lnSpc>
                <a:spcPts val="2858"/>
              </a:lnSpc>
              <a:buNone/>
            </a:pPr>
            <a:r>
              <a:rPr lang="en-US" sz="1786" dirty="0">
                <a:solidFill>
                  <a:srgbClr val="2C2821"/>
                </a:solidFill>
                <a:latin typeface="Lora" pitchFamily="34" charset="0"/>
                <a:ea typeface="Lora" pitchFamily="34" charset="-122"/>
                <a:cs typeface="Lora" pitchFamily="34" charset="-120"/>
              </a:rPr>
              <a:t>Explain why plants are important for our world and for us.</a:t>
            </a:r>
            <a:endParaRPr lang="en-US" sz="1786" dirty="0"/>
          </a:p>
        </p:txBody>
      </p:sp>
      <p:pic>
        <p:nvPicPr>
          <p:cNvPr id="18" name="Image 5" descr="preencoded.png">
            <a:hlinkClick r:id="rId7" tooltip=""/>
          </p:cNvPr>
          <p:cNvPicPr>
            <a:picLocks noChangeAspect="1"/>
          </p:cNvPicPr>
          <p:nvPr/>
        </p:nvPicPr>
        <p:blipFill>
          <a:blip r:embed="rId6"/>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2024-08-28T09:41:02Z</dcterms:created>
  <dcterms:modified xsi:type="dcterms:W3CDTF">2024-08-28T09:41:02Z</dcterms:modified>
</cp:coreProperties>
</file>