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27"/>
  </p:notesMasterIdLst>
  <p:sldIdLst>
    <p:sldId id="278" r:id="rId2"/>
    <p:sldId id="257" r:id="rId3"/>
    <p:sldId id="260" r:id="rId4"/>
    <p:sldId id="286" r:id="rId5"/>
    <p:sldId id="261" r:id="rId6"/>
    <p:sldId id="264" r:id="rId7"/>
    <p:sldId id="265" r:id="rId8"/>
    <p:sldId id="266" r:id="rId9"/>
    <p:sldId id="267" r:id="rId10"/>
    <p:sldId id="276" r:id="rId11"/>
    <p:sldId id="268" r:id="rId12"/>
    <p:sldId id="269" r:id="rId13"/>
    <p:sldId id="270" r:id="rId14"/>
    <p:sldId id="280" r:id="rId15"/>
    <p:sldId id="271" r:id="rId16"/>
    <p:sldId id="281" r:id="rId17"/>
    <p:sldId id="272" r:id="rId18"/>
    <p:sldId id="282" r:id="rId19"/>
    <p:sldId id="273" r:id="rId20"/>
    <p:sldId id="283" r:id="rId21"/>
    <p:sldId id="274" r:id="rId22"/>
    <p:sldId id="284" r:id="rId23"/>
    <p:sldId id="275" r:id="rId24"/>
    <p:sldId id="285"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FF4C"/>
    <a:srgbClr val="3CDC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p:restoredTop sz="96024"/>
  </p:normalViewPr>
  <p:slideViewPr>
    <p:cSldViewPr snapToGrid="0">
      <p:cViewPr>
        <p:scale>
          <a:sx n="59" d="100"/>
          <a:sy n="59" d="100"/>
        </p:scale>
        <p:origin x="1616" y="14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C1BC3-AD6F-4136-B4F6-D257575A1D1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78D3376-0588-4BE9-BC4B-EB5FA0232998}">
      <dgm:prSet custT="1"/>
      <dgm:spPr/>
      <dgm:t>
        <a:bodyPr/>
        <a:lstStyle/>
        <a:p>
          <a:r>
            <a:rPr lang="en-US" sz="2000" dirty="0"/>
            <a:t>The teacher took the students for around to the school  garden  to observe living things and non living things depending  on what  they learned last year about living things and non living things. </a:t>
          </a:r>
        </a:p>
      </dgm:t>
    </dgm:pt>
    <dgm:pt modelId="{60427949-B393-4868-A0EF-4D4CBDD6A9B9}" type="parTrans" cxnId="{BF1E6207-19F0-4F45-998E-F4E1DA361CA3}">
      <dgm:prSet/>
      <dgm:spPr/>
      <dgm:t>
        <a:bodyPr/>
        <a:lstStyle/>
        <a:p>
          <a:endParaRPr lang="en-US"/>
        </a:p>
      </dgm:t>
    </dgm:pt>
    <dgm:pt modelId="{8242DD7E-C3D5-4963-883D-24131FA07B66}" type="sibTrans" cxnId="{BF1E6207-19F0-4F45-998E-F4E1DA361CA3}">
      <dgm:prSet/>
      <dgm:spPr/>
      <dgm:t>
        <a:bodyPr/>
        <a:lstStyle/>
        <a:p>
          <a:endParaRPr lang="en-US"/>
        </a:p>
      </dgm:t>
    </dgm:pt>
    <dgm:pt modelId="{61A3D844-5937-45B6-B00B-8E1D1533D472}">
      <dgm:prSet custT="1"/>
      <dgm:spPr/>
      <dgm:t>
        <a:bodyPr/>
        <a:lstStyle/>
        <a:p>
          <a:r>
            <a:rPr lang="en-US" sz="2000"/>
            <a:t>The students started finding things.</a:t>
          </a:r>
        </a:p>
      </dgm:t>
    </dgm:pt>
    <dgm:pt modelId="{FE9D9492-58FA-4B68-A67A-604B59DBBB3D}" type="parTrans" cxnId="{AD4D73BB-A08F-48B1-97BE-8530A1458ECB}">
      <dgm:prSet/>
      <dgm:spPr/>
      <dgm:t>
        <a:bodyPr/>
        <a:lstStyle/>
        <a:p>
          <a:endParaRPr lang="en-US"/>
        </a:p>
      </dgm:t>
    </dgm:pt>
    <dgm:pt modelId="{DB10425D-543D-491F-9568-C68D3B89046C}" type="sibTrans" cxnId="{AD4D73BB-A08F-48B1-97BE-8530A1458ECB}">
      <dgm:prSet/>
      <dgm:spPr/>
      <dgm:t>
        <a:bodyPr/>
        <a:lstStyle/>
        <a:p>
          <a:endParaRPr lang="en-US"/>
        </a:p>
      </dgm:t>
    </dgm:pt>
    <dgm:pt modelId="{2F8F4A99-2072-4BAA-872B-744D4A662F63}">
      <dgm:prSet custT="1"/>
      <dgm:spPr/>
      <dgm:t>
        <a:bodyPr/>
        <a:lstStyle/>
        <a:p>
          <a:r>
            <a:rPr lang="en-US" sz="2000" dirty="0"/>
            <a:t>The first student  said the grass and the trees are living things. </a:t>
          </a:r>
        </a:p>
      </dgm:t>
    </dgm:pt>
    <dgm:pt modelId="{8BC2E650-465F-45F0-ADBC-760E8B1D3CC7}" type="parTrans" cxnId="{7F10ED17-B884-4C13-8017-DB988E6B5E16}">
      <dgm:prSet/>
      <dgm:spPr/>
      <dgm:t>
        <a:bodyPr/>
        <a:lstStyle/>
        <a:p>
          <a:endParaRPr lang="en-US"/>
        </a:p>
      </dgm:t>
    </dgm:pt>
    <dgm:pt modelId="{C62188D5-94C1-471C-9DEE-996449A59B34}" type="sibTrans" cxnId="{7F10ED17-B884-4C13-8017-DB988E6B5E16}">
      <dgm:prSet/>
      <dgm:spPr/>
      <dgm:t>
        <a:bodyPr/>
        <a:lstStyle/>
        <a:p>
          <a:endParaRPr lang="en-US"/>
        </a:p>
      </dgm:t>
    </dgm:pt>
    <dgm:pt modelId="{5A1673DE-E01E-4292-A09C-D9FC066E5E3C}">
      <dgm:prSet custT="1"/>
      <dgm:spPr/>
      <dgm:t>
        <a:bodyPr/>
        <a:lstStyle/>
        <a:p>
          <a:r>
            <a:rPr lang="en-US" sz="2000"/>
            <a:t>The second student said the clouds are not alive  they can move but they cannot do other things that living things can do. </a:t>
          </a:r>
        </a:p>
      </dgm:t>
    </dgm:pt>
    <dgm:pt modelId="{A87A8EF1-81D3-46E0-9D54-34D093F29E0D}" type="parTrans" cxnId="{0D09D575-EB62-4E7C-A520-61AF42F5C481}">
      <dgm:prSet/>
      <dgm:spPr/>
      <dgm:t>
        <a:bodyPr/>
        <a:lstStyle/>
        <a:p>
          <a:endParaRPr lang="en-US"/>
        </a:p>
      </dgm:t>
    </dgm:pt>
    <dgm:pt modelId="{AE13A3A4-3A29-4D9F-A77F-8F8E68C10BFF}" type="sibTrans" cxnId="{0D09D575-EB62-4E7C-A520-61AF42F5C481}">
      <dgm:prSet/>
      <dgm:spPr/>
      <dgm:t>
        <a:bodyPr/>
        <a:lstStyle/>
        <a:p>
          <a:endParaRPr lang="en-US"/>
        </a:p>
      </dgm:t>
    </dgm:pt>
    <dgm:pt modelId="{D8710E49-B4E3-4BD1-B2BD-2633975CE233}">
      <dgm:prSet custT="1"/>
      <dgm:spPr/>
      <dgm:t>
        <a:bodyPr/>
        <a:lstStyle/>
        <a:p>
          <a:r>
            <a:rPr lang="en-US" sz="2000" dirty="0"/>
            <a:t>The third student said the leaves and twigs on ground are things that were once alive  they used to be apart of a tree.</a:t>
          </a:r>
        </a:p>
      </dgm:t>
    </dgm:pt>
    <dgm:pt modelId="{780E241E-46AE-4373-B551-9A86001B9F48}" type="parTrans" cxnId="{7F1A754B-7EFE-410A-81AE-A5B4DF0C723C}">
      <dgm:prSet/>
      <dgm:spPr/>
      <dgm:t>
        <a:bodyPr/>
        <a:lstStyle/>
        <a:p>
          <a:endParaRPr lang="en-US"/>
        </a:p>
      </dgm:t>
    </dgm:pt>
    <dgm:pt modelId="{D368B5EA-7F73-40A2-B745-E99DDE2D813D}" type="sibTrans" cxnId="{7F1A754B-7EFE-410A-81AE-A5B4DF0C723C}">
      <dgm:prSet/>
      <dgm:spPr/>
      <dgm:t>
        <a:bodyPr/>
        <a:lstStyle/>
        <a:p>
          <a:endParaRPr lang="en-US"/>
        </a:p>
      </dgm:t>
    </dgm:pt>
    <dgm:pt modelId="{AA5EA0CF-5F38-44B5-AD32-79E368E9F091}">
      <dgm:prSet custT="1"/>
      <dgm:spPr/>
      <dgm:t>
        <a:bodyPr/>
        <a:lstStyle/>
        <a:p>
          <a:r>
            <a:rPr lang="en-US" sz="2000" dirty="0"/>
            <a:t>The fourth student said sand is a thing that has never lived.</a:t>
          </a:r>
        </a:p>
      </dgm:t>
    </dgm:pt>
    <dgm:pt modelId="{D2ED941A-FDAD-4D74-8467-94540F834EFC}" type="parTrans" cxnId="{64ED42C1-0362-4FCA-95FF-A98CD5750FA1}">
      <dgm:prSet/>
      <dgm:spPr/>
      <dgm:t>
        <a:bodyPr/>
        <a:lstStyle/>
        <a:p>
          <a:endParaRPr lang="en-US"/>
        </a:p>
      </dgm:t>
    </dgm:pt>
    <dgm:pt modelId="{EFE992CA-84A5-424D-91E1-56DC8863D62E}" type="sibTrans" cxnId="{64ED42C1-0362-4FCA-95FF-A98CD5750FA1}">
      <dgm:prSet/>
      <dgm:spPr/>
      <dgm:t>
        <a:bodyPr/>
        <a:lstStyle/>
        <a:p>
          <a:endParaRPr lang="en-US"/>
        </a:p>
      </dgm:t>
    </dgm:pt>
    <dgm:pt modelId="{810B4FC3-E076-0A43-AEC9-39058FFB526B}" type="pres">
      <dgm:prSet presAssocID="{3C8C1BC3-AD6F-4136-B4F6-D257575A1D10}" presName="linear" presStyleCnt="0">
        <dgm:presLayoutVars>
          <dgm:animLvl val="lvl"/>
          <dgm:resizeHandles val="exact"/>
        </dgm:presLayoutVars>
      </dgm:prSet>
      <dgm:spPr/>
    </dgm:pt>
    <dgm:pt modelId="{4060D670-7EDE-274E-90B0-EA89A70F64C6}" type="pres">
      <dgm:prSet presAssocID="{178D3376-0588-4BE9-BC4B-EB5FA0232998}" presName="parentText" presStyleLbl="node1" presStyleIdx="0" presStyleCnt="6" custScaleY="140573">
        <dgm:presLayoutVars>
          <dgm:chMax val="0"/>
          <dgm:bulletEnabled val="1"/>
        </dgm:presLayoutVars>
      </dgm:prSet>
      <dgm:spPr/>
    </dgm:pt>
    <dgm:pt modelId="{B4F5859F-B80D-DC49-BE1B-487E54DDAD8B}" type="pres">
      <dgm:prSet presAssocID="{8242DD7E-C3D5-4963-883D-24131FA07B66}" presName="spacer" presStyleCnt="0"/>
      <dgm:spPr/>
    </dgm:pt>
    <dgm:pt modelId="{0FE1D456-E3DE-AB45-BCCD-1F059F44CB29}" type="pres">
      <dgm:prSet presAssocID="{61A3D844-5937-45B6-B00B-8E1D1533D472}" presName="parentText" presStyleLbl="node1" presStyleIdx="1" presStyleCnt="6">
        <dgm:presLayoutVars>
          <dgm:chMax val="0"/>
          <dgm:bulletEnabled val="1"/>
        </dgm:presLayoutVars>
      </dgm:prSet>
      <dgm:spPr/>
    </dgm:pt>
    <dgm:pt modelId="{5A205C03-9675-4F4A-9AC8-F07826382A15}" type="pres">
      <dgm:prSet presAssocID="{DB10425D-543D-491F-9568-C68D3B89046C}" presName="spacer" presStyleCnt="0"/>
      <dgm:spPr/>
    </dgm:pt>
    <dgm:pt modelId="{B384233A-70E3-D54B-A11D-E7EA3975CFE4}" type="pres">
      <dgm:prSet presAssocID="{2F8F4A99-2072-4BAA-872B-744D4A662F63}" presName="parentText" presStyleLbl="node1" presStyleIdx="2" presStyleCnt="6">
        <dgm:presLayoutVars>
          <dgm:chMax val="0"/>
          <dgm:bulletEnabled val="1"/>
        </dgm:presLayoutVars>
      </dgm:prSet>
      <dgm:spPr/>
    </dgm:pt>
    <dgm:pt modelId="{21106499-B8E1-5F49-88C8-D0AD88F29D0C}" type="pres">
      <dgm:prSet presAssocID="{C62188D5-94C1-471C-9DEE-996449A59B34}" presName="spacer" presStyleCnt="0"/>
      <dgm:spPr/>
    </dgm:pt>
    <dgm:pt modelId="{6973E4AD-6F3C-154E-B30B-F910DB8099D7}" type="pres">
      <dgm:prSet presAssocID="{5A1673DE-E01E-4292-A09C-D9FC066E5E3C}" presName="parentText" presStyleLbl="node1" presStyleIdx="3" presStyleCnt="6">
        <dgm:presLayoutVars>
          <dgm:chMax val="0"/>
          <dgm:bulletEnabled val="1"/>
        </dgm:presLayoutVars>
      </dgm:prSet>
      <dgm:spPr/>
    </dgm:pt>
    <dgm:pt modelId="{E1648537-7306-4A43-8E2D-0D5E75D875AB}" type="pres">
      <dgm:prSet presAssocID="{AE13A3A4-3A29-4D9F-A77F-8F8E68C10BFF}" presName="spacer" presStyleCnt="0"/>
      <dgm:spPr/>
    </dgm:pt>
    <dgm:pt modelId="{15F63E47-5520-BC4C-9D8F-2402603C6BE5}" type="pres">
      <dgm:prSet presAssocID="{D8710E49-B4E3-4BD1-B2BD-2633975CE233}" presName="parentText" presStyleLbl="node1" presStyleIdx="4" presStyleCnt="6">
        <dgm:presLayoutVars>
          <dgm:chMax val="0"/>
          <dgm:bulletEnabled val="1"/>
        </dgm:presLayoutVars>
      </dgm:prSet>
      <dgm:spPr/>
    </dgm:pt>
    <dgm:pt modelId="{A913C5DF-7767-8A4E-9566-E80307452360}" type="pres">
      <dgm:prSet presAssocID="{D368B5EA-7F73-40A2-B745-E99DDE2D813D}" presName="spacer" presStyleCnt="0"/>
      <dgm:spPr/>
    </dgm:pt>
    <dgm:pt modelId="{CDE29125-3FBB-E649-B028-CD246B3F3179}" type="pres">
      <dgm:prSet presAssocID="{AA5EA0CF-5F38-44B5-AD32-79E368E9F091}" presName="parentText" presStyleLbl="node1" presStyleIdx="5" presStyleCnt="6">
        <dgm:presLayoutVars>
          <dgm:chMax val="0"/>
          <dgm:bulletEnabled val="1"/>
        </dgm:presLayoutVars>
      </dgm:prSet>
      <dgm:spPr/>
    </dgm:pt>
  </dgm:ptLst>
  <dgm:cxnLst>
    <dgm:cxn modelId="{BF1E6207-19F0-4F45-998E-F4E1DA361CA3}" srcId="{3C8C1BC3-AD6F-4136-B4F6-D257575A1D10}" destId="{178D3376-0588-4BE9-BC4B-EB5FA0232998}" srcOrd="0" destOrd="0" parTransId="{60427949-B393-4868-A0EF-4D4CBDD6A9B9}" sibTransId="{8242DD7E-C3D5-4963-883D-24131FA07B66}"/>
    <dgm:cxn modelId="{33ADA80B-5338-174A-ABBD-A805ED16920E}" type="presOf" srcId="{5A1673DE-E01E-4292-A09C-D9FC066E5E3C}" destId="{6973E4AD-6F3C-154E-B30B-F910DB8099D7}" srcOrd="0" destOrd="0" presId="urn:microsoft.com/office/officeart/2005/8/layout/vList2"/>
    <dgm:cxn modelId="{7F10ED17-B884-4C13-8017-DB988E6B5E16}" srcId="{3C8C1BC3-AD6F-4136-B4F6-D257575A1D10}" destId="{2F8F4A99-2072-4BAA-872B-744D4A662F63}" srcOrd="2" destOrd="0" parTransId="{8BC2E650-465F-45F0-ADBC-760E8B1D3CC7}" sibTransId="{C62188D5-94C1-471C-9DEE-996449A59B34}"/>
    <dgm:cxn modelId="{CEA81129-1792-B343-8622-E37635BCB135}" type="presOf" srcId="{2F8F4A99-2072-4BAA-872B-744D4A662F63}" destId="{B384233A-70E3-D54B-A11D-E7EA3975CFE4}" srcOrd="0" destOrd="0" presId="urn:microsoft.com/office/officeart/2005/8/layout/vList2"/>
    <dgm:cxn modelId="{1C838041-6E54-0040-9A07-6CCF9E125692}" type="presOf" srcId="{3C8C1BC3-AD6F-4136-B4F6-D257575A1D10}" destId="{810B4FC3-E076-0A43-AEC9-39058FFB526B}" srcOrd="0" destOrd="0" presId="urn:microsoft.com/office/officeart/2005/8/layout/vList2"/>
    <dgm:cxn modelId="{7F1A754B-7EFE-410A-81AE-A5B4DF0C723C}" srcId="{3C8C1BC3-AD6F-4136-B4F6-D257575A1D10}" destId="{D8710E49-B4E3-4BD1-B2BD-2633975CE233}" srcOrd="4" destOrd="0" parTransId="{780E241E-46AE-4373-B551-9A86001B9F48}" sibTransId="{D368B5EA-7F73-40A2-B745-E99DDE2D813D}"/>
    <dgm:cxn modelId="{0D09D575-EB62-4E7C-A520-61AF42F5C481}" srcId="{3C8C1BC3-AD6F-4136-B4F6-D257575A1D10}" destId="{5A1673DE-E01E-4292-A09C-D9FC066E5E3C}" srcOrd="3" destOrd="0" parTransId="{A87A8EF1-81D3-46E0-9D54-34D093F29E0D}" sibTransId="{AE13A3A4-3A29-4D9F-A77F-8F8E68C10BFF}"/>
    <dgm:cxn modelId="{3122BA76-7175-0944-8F26-B6ACDC718F55}" type="presOf" srcId="{178D3376-0588-4BE9-BC4B-EB5FA0232998}" destId="{4060D670-7EDE-274E-90B0-EA89A70F64C6}" srcOrd="0" destOrd="0" presId="urn:microsoft.com/office/officeart/2005/8/layout/vList2"/>
    <dgm:cxn modelId="{F40C92B5-BF3E-6144-B3D4-760DA3FA197C}" type="presOf" srcId="{AA5EA0CF-5F38-44B5-AD32-79E368E9F091}" destId="{CDE29125-3FBB-E649-B028-CD246B3F3179}" srcOrd="0" destOrd="0" presId="urn:microsoft.com/office/officeart/2005/8/layout/vList2"/>
    <dgm:cxn modelId="{AD4D73BB-A08F-48B1-97BE-8530A1458ECB}" srcId="{3C8C1BC3-AD6F-4136-B4F6-D257575A1D10}" destId="{61A3D844-5937-45B6-B00B-8E1D1533D472}" srcOrd="1" destOrd="0" parTransId="{FE9D9492-58FA-4B68-A67A-604B59DBBB3D}" sibTransId="{DB10425D-543D-491F-9568-C68D3B89046C}"/>
    <dgm:cxn modelId="{FCE4E8BB-F607-AA4F-9A49-70AD24E6381D}" type="presOf" srcId="{D8710E49-B4E3-4BD1-B2BD-2633975CE233}" destId="{15F63E47-5520-BC4C-9D8F-2402603C6BE5}" srcOrd="0" destOrd="0" presId="urn:microsoft.com/office/officeart/2005/8/layout/vList2"/>
    <dgm:cxn modelId="{64ED42C1-0362-4FCA-95FF-A98CD5750FA1}" srcId="{3C8C1BC3-AD6F-4136-B4F6-D257575A1D10}" destId="{AA5EA0CF-5F38-44B5-AD32-79E368E9F091}" srcOrd="5" destOrd="0" parTransId="{D2ED941A-FDAD-4D74-8467-94540F834EFC}" sibTransId="{EFE992CA-84A5-424D-91E1-56DC8863D62E}"/>
    <dgm:cxn modelId="{47490FC9-4D83-C146-8A2E-A614D5D6D292}" type="presOf" srcId="{61A3D844-5937-45B6-B00B-8E1D1533D472}" destId="{0FE1D456-E3DE-AB45-BCCD-1F059F44CB29}" srcOrd="0" destOrd="0" presId="urn:microsoft.com/office/officeart/2005/8/layout/vList2"/>
    <dgm:cxn modelId="{C764A7A4-17A5-514D-81F3-20822E2289E2}" type="presParOf" srcId="{810B4FC3-E076-0A43-AEC9-39058FFB526B}" destId="{4060D670-7EDE-274E-90B0-EA89A70F64C6}" srcOrd="0" destOrd="0" presId="urn:microsoft.com/office/officeart/2005/8/layout/vList2"/>
    <dgm:cxn modelId="{F5CD4D0F-AA91-6C48-A46B-31FDEEE4688C}" type="presParOf" srcId="{810B4FC3-E076-0A43-AEC9-39058FFB526B}" destId="{B4F5859F-B80D-DC49-BE1B-487E54DDAD8B}" srcOrd="1" destOrd="0" presId="urn:microsoft.com/office/officeart/2005/8/layout/vList2"/>
    <dgm:cxn modelId="{07A2C786-A77D-8547-BC7D-E493CC242AA3}" type="presParOf" srcId="{810B4FC3-E076-0A43-AEC9-39058FFB526B}" destId="{0FE1D456-E3DE-AB45-BCCD-1F059F44CB29}" srcOrd="2" destOrd="0" presId="urn:microsoft.com/office/officeart/2005/8/layout/vList2"/>
    <dgm:cxn modelId="{F5E5F0F0-381C-D549-9207-3C399D8F1F70}" type="presParOf" srcId="{810B4FC3-E076-0A43-AEC9-39058FFB526B}" destId="{5A205C03-9675-4F4A-9AC8-F07826382A15}" srcOrd="3" destOrd="0" presId="urn:microsoft.com/office/officeart/2005/8/layout/vList2"/>
    <dgm:cxn modelId="{24C5A52A-8490-DB4D-970C-D2C26F74B9E9}" type="presParOf" srcId="{810B4FC3-E076-0A43-AEC9-39058FFB526B}" destId="{B384233A-70E3-D54B-A11D-E7EA3975CFE4}" srcOrd="4" destOrd="0" presId="urn:microsoft.com/office/officeart/2005/8/layout/vList2"/>
    <dgm:cxn modelId="{46D5311F-D859-3B41-8FAD-5737F44B2972}" type="presParOf" srcId="{810B4FC3-E076-0A43-AEC9-39058FFB526B}" destId="{21106499-B8E1-5F49-88C8-D0AD88F29D0C}" srcOrd="5" destOrd="0" presId="urn:microsoft.com/office/officeart/2005/8/layout/vList2"/>
    <dgm:cxn modelId="{9181FBF7-4D64-B546-9D44-C48076CCCE9C}" type="presParOf" srcId="{810B4FC3-E076-0A43-AEC9-39058FFB526B}" destId="{6973E4AD-6F3C-154E-B30B-F910DB8099D7}" srcOrd="6" destOrd="0" presId="urn:microsoft.com/office/officeart/2005/8/layout/vList2"/>
    <dgm:cxn modelId="{385F8CDD-CF9E-1F44-AE04-18337D81C2B0}" type="presParOf" srcId="{810B4FC3-E076-0A43-AEC9-39058FFB526B}" destId="{E1648537-7306-4A43-8E2D-0D5E75D875AB}" srcOrd="7" destOrd="0" presId="urn:microsoft.com/office/officeart/2005/8/layout/vList2"/>
    <dgm:cxn modelId="{E72647CE-26FB-0744-8AAB-9DD620B31178}" type="presParOf" srcId="{810B4FC3-E076-0A43-AEC9-39058FFB526B}" destId="{15F63E47-5520-BC4C-9D8F-2402603C6BE5}" srcOrd="8" destOrd="0" presId="urn:microsoft.com/office/officeart/2005/8/layout/vList2"/>
    <dgm:cxn modelId="{37627EB3-AA7E-0D41-B5D0-F17FFB88A332}" type="presParOf" srcId="{810B4FC3-E076-0A43-AEC9-39058FFB526B}" destId="{A913C5DF-7767-8A4E-9566-E80307452360}" srcOrd="9" destOrd="0" presId="urn:microsoft.com/office/officeart/2005/8/layout/vList2"/>
    <dgm:cxn modelId="{7EB891AE-894E-F346-A6AD-867B62CE6EA0}" type="presParOf" srcId="{810B4FC3-E076-0A43-AEC9-39058FFB526B}" destId="{CDE29125-3FBB-E649-B028-CD246B3F317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3F6091-F2F7-4BE9-B8E1-1288285458EC}"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DE99841-B3CF-461E-B86E-7173C1CC2F98}">
      <dgm:prSet/>
      <dgm:spPr/>
      <dgm:t>
        <a:bodyPr/>
        <a:lstStyle/>
        <a:p>
          <a:r>
            <a:rPr lang="en-US" dirty="0"/>
            <a:t>The teacher took the students for around to  the school  garden  to observe a plant and a animal to  observe what the plant  and the animal are doing </a:t>
          </a:r>
        </a:p>
      </dgm:t>
    </dgm:pt>
    <dgm:pt modelId="{39F98DDF-CEBE-4A8D-BE97-412CCA0F4929}" type="parTrans" cxnId="{4097157C-51A5-4840-97B2-8E22651DAD2C}">
      <dgm:prSet/>
      <dgm:spPr/>
      <dgm:t>
        <a:bodyPr/>
        <a:lstStyle/>
        <a:p>
          <a:endParaRPr lang="en-US"/>
        </a:p>
      </dgm:t>
    </dgm:pt>
    <dgm:pt modelId="{A7AE88C1-6B4C-4315-B66C-4DE12C2E9246}" type="sibTrans" cxnId="{4097157C-51A5-4840-97B2-8E22651DAD2C}">
      <dgm:prSet/>
      <dgm:spPr/>
      <dgm:t>
        <a:bodyPr/>
        <a:lstStyle/>
        <a:p>
          <a:endParaRPr lang="en-US"/>
        </a:p>
      </dgm:t>
    </dgm:pt>
    <dgm:pt modelId="{CC561D10-D353-4B71-B4DB-5FCBC5EF320F}">
      <dgm:prSet/>
      <dgm:spPr/>
      <dgm:t>
        <a:bodyPr/>
        <a:lstStyle/>
        <a:p>
          <a:r>
            <a:rPr lang="en-US" dirty="0"/>
            <a:t>The first student said  both  need food</a:t>
          </a:r>
        </a:p>
      </dgm:t>
    </dgm:pt>
    <dgm:pt modelId="{E384F3BD-99D4-495E-B847-E56DE80DC8BB}" type="parTrans" cxnId="{9E6E473E-74B2-47E7-B379-31E92357CAB8}">
      <dgm:prSet/>
      <dgm:spPr/>
      <dgm:t>
        <a:bodyPr/>
        <a:lstStyle/>
        <a:p>
          <a:endParaRPr lang="en-US"/>
        </a:p>
      </dgm:t>
    </dgm:pt>
    <dgm:pt modelId="{7CCCB13A-79C3-4A3E-A8F8-EFD3A858F5E1}" type="sibTrans" cxnId="{9E6E473E-74B2-47E7-B379-31E92357CAB8}">
      <dgm:prSet/>
      <dgm:spPr/>
      <dgm:t>
        <a:bodyPr/>
        <a:lstStyle/>
        <a:p>
          <a:endParaRPr lang="en-US"/>
        </a:p>
      </dgm:t>
    </dgm:pt>
    <dgm:pt modelId="{7F4B4549-8C90-4092-AE93-275D454A40C9}">
      <dgm:prSet/>
      <dgm:spPr/>
      <dgm:t>
        <a:bodyPr/>
        <a:lstStyle/>
        <a:p>
          <a:r>
            <a:rPr lang="en-US" dirty="0"/>
            <a:t>The second student said both  need water </a:t>
          </a:r>
        </a:p>
      </dgm:t>
    </dgm:pt>
    <dgm:pt modelId="{253200C1-E865-44B2-91FF-BC48CB15D7DF}" type="parTrans" cxnId="{0551798F-146B-48FD-8941-46C554737AE3}">
      <dgm:prSet/>
      <dgm:spPr/>
      <dgm:t>
        <a:bodyPr/>
        <a:lstStyle/>
        <a:p>
          <a:endParaRPr lang="en-US"/>
        </a:p>
      </dgm:t>
    </dgm:pt>
    <dgm:pt modelId="{D2C7A341-5233-4B0C-A0DD-49681C783850}" type="sibTrans" cxnId="{0551798F-146B-48FD-8941-46C554737AE3}">
      <dgm:prSet/>
      <dgm:spPr/>
      <dgm:t>
        <a:bodyPr/>
        <a:lstStyle/>
        <a:p>
          <a:endParaRPr lang="en-US"/>
        </a:p>
      </dgm:t>
    </dgm:pt>
    <dgm:pt modelId="{E1828A47-5300-42A2-BD69-AC5C2F8B8656}">
      <dgm:prSet/>
      <dgm:spPr/>
      <dgm:t>
        <a:bodyPr/>
        <a:lstStyle/>
        <a:p>
          <a:r>
            <a:rPr lang="en-US" dirty="0"/>
            <a:t>The third student said the animal can have babies  </a:t>
          </a:r>
        </a:p>
      </dgm:t>
    </dgm:pt>
    <dgm:pt modelId="{8D4F088A-1207-49F3-A89A-E94D9B1159B0}" type="parTrans" cxnId="{8B4FC3BB-E68A-406C-8D6E-5778763583FA}">
      <dgm:prSet/>
      <dgm:spPr/>
      <dgm:t>
        <a:bodyPr/>
        <a:lstStyle/>
        <a:p>
          <a:endParaRPr lang="en-US"/>
        </a:p>
      </dgm:t>
    </dgm:pt>
    <dgm:pt modelId="{475D3718-6275-490C-9D31-95687E3EFAB0}" type="sibTrans" cxnId="{8B4FC3BB-E68A-406C-8D6E-5778763583FA}">
      <dgm:prSet/>
      <dgm:spPr/>
      <dgm:t>
        <a:bodyPr/>
        <a:lstStyle/>
        <a:p>
          <a:endParaRPr lang="en-US"/>
        </a:p>
      </dgm:t>
    </dgm:pt>
    <dgm:pt modelId="{B958E25E-89B6-4116-A7BA-97EEE32A8E2B}">
      <dgm:prSet/>
      <dgm:spPr/>
      <dgm:t>
        <a:bodyPr/>
        <a:lstStyle/>
        <a:p>
          <a:r>
            <a:rPr lang="en-US" dirty="0"/>
            <a:t>The fourth student said  the animal can move but the the plant cant move </a:t>
          </a:r>
        </a:p>
      </dgm:t>
    </dgm:pt>
    <dgm:pt modelId="{BD209B4B-3008-42D7-88E7-B369F1859AB7}" type="parTrans" cxnId="{BCC531F8-ECB3-44C0-B024-887F664B84F2}">
      <dgm:prSet/>
      <dgm:spPr/>
      <dgm:t>
        <a:bodyPr/>
        <a:lstStyle/>
        <a:p>
          <a:endParaRPr lang="en-US"/>
        </a:p>
      </dgm:t>
    </dgm:pt>
    <dgm:pt modelId="{8D76845E-6973-48C3-88F3-35EB0B86733E}" type="sibTrans" cxnId="{BCC531F8-ECB3-44C0-B024-887F664B84F2}">
      <dgm:prSet/>
      <dgm:spPr/>
      <dgm:t>
        <a:bodyPr/>
        <a:lstStyle/>
        <a:p>
          <a:endParaRPr lang="en-US"/>
        </a:p>
      </dgm:t>
    </dgm:pt>
    <dgm:pt modelId="{0A9107A4-30FA-314E-BE75-BF8F3D8A2382}" type="pres">
      <dgm:prSet presAssocID="{E83F6091-F2F7-4BE9-B8E1-1288285458EC}" presName="outerComposite" presStyleCnt="0">
        <dgm:presLayoutVars>
          <dgm:chMax val="5"/>
          <dgm:dir/>
          <dgm:resizeHandles val="exact"/>
        </dgm:presLayoutVars>
      </dgm:prSet>
      <dgm:spPr/>
    </dgm:pt>
    <dgm:pt modelId="{C5D1F860-B61E-B242-982B-C0DFCD72CA50}" type="pres">
      <dgm:prSet presAssocID="{E83F6091-F2F7-4BE9-B8E1-1288285458EC}" presName="dummyMaxCanvas" presStyleCnt="0">
        <dgm:presLayoutVars/>
      </dgm:prSet>
      <dgm:spPr/>
    </dgm:pt>
    <dgm:pt modelId="{E44AF8DA-8844-C348-A24E-196EBF844310}" type="pres">
      <dgm:prSet presAssocID="{E83F6091-F2F7-4BE9-B8E1-1288285458EC}" presName="FiveNodes_1" presStyleLbl="node1" presStyleIdx="0" presStyleCnt="5">
        <dgm:presLayoutVars>
          <dgm:bulletEnabled val="1"/>
        </dgm:presLayoutVars>
      </dgm:prSet>
      <dgm:spPr/>
    </dgm:pt>
    <dgm:pt modelId="{B19D3AF6-DCDF-3843-A485-DBBA158C5370}" type="pres">
      <dgm:prSet presAssocID="{E83F6091-F2F7-4BE9-B8E1-1288285458EC}" presName="FiveNodes_2" presStyleLbl="node1" presStyleIdx="1" presStyleCnt="5">
        <dgm:presLayoutVars>
          <dgm:bulletEnabled val="1"/>
        </dgm:presLayoutVars>
      </dgm:prSet>
      <dgm:spPr/>
    </dgm:pt>
    <dgm:pt modelId="{7F58F6BA-16BD-B449-BC0E-BE207A3430B7}" type="pres">
      <dgm:prSet presAssocID="{E83F6091-F2F7-4BE9-B8E1-1288285458EC}" presName="FiveNodes_3" presStyleLbl="node1" presStyleIdx="2" presStyleCnt="5">
        <dgm:presLayoutVars>
          <dgm:bulletEnabled val="1"/>
        </dgm:presLayoutVars>
      </dgm:prSet>
      <dgm:spPr/>
    </dgm:pt>
    <dgm:pt modelId="{F5722FAB-8F09-5F41-9392-09FAC9CA38C2}" type="pres">
      <dgm:prSet presAssocID="{E83F6091-F2F7-4BE9-B8E1-1288285458EC}" presName="FiveNodes_4" presStyleLbl="node1" presStyleIdx="3" presStyleCnt="5">
        <dgm:presLayoutVars>
          <dgm:bulletEnabled val="1"/>
        </dgm:presLayoutVars>
      </dgm:prSet>
      <dgm:spPr/>
    </dgm:pt>
    <dgm:pt modelId="{24AF8760-F5DB-1F4A-A827-0B13EC625233}" type="pres">
      <dgm:prSet presAssocID="{E83F6091-F2F7-4BE9-B8E1-1288285458EC}" presName="FiveNodes_5" presStyleLbl="node1" presStyleIdx="4" presStyleCnt="5">
        <dgm:presLayoutVars>
          <dgm:bulletEnabled val="1"/>
        </dgm:presLayoutVars>
      </dgm:prSet>
      <dgm:spPr/>
    </dgm:pt>
    <dgm:pt modelId="{E179C581-F944-B647-AF2F-2D0BD9CE428F}" type="pres">
      <dgm:prSet presAssocID="{E83F6091-F2F7-4BE9-B8E1-1288285458EC}" presName="FiveConn_1-2" presStyleLbl="fgAccFollowNode1" presStyleIdx="0" presStyleCnt="4">
        <dgm:presLayoutVars>
          <dgm:bulletEnabled val="1"/>
        </dgm:presLayoutVars>
      </dgm:prSet>
      <dgm:spPr/>
    </dgm:pt>
    <dgm:pt modelId="{04256FE7-1A3C-234C-990F-924941A2E539}" type="pres">
      <dgm:prSet presAssocID="{E83F6091-F2F7-4BE9-B8E1-1288285458EC}" presName="FiveConn_2-3" presStyleLbl="fgAccFollowNode1" presStyleIdx="1" presStyleCnt="4">
        <dgm:presLayoutVars>
          <dgm:bulletEnabled val="1"/>
        </dgm:presLayoutVars>
      </dgm:prSet>
      <dgm:spPr/>
    </dgm:pt>
    <dgm:pt modelId="{B458AC40-F069-9F40-95C3-D5C9049CF66D}" type="pres">
      <dgm:prSet presAssocID="{E83F6091-F2F7-4BE9-B8E1-1288285458EC}" presName="FiveConn_3-4" presStyleLbl="fgAccFollowNode1" presStyleIdx="2" presStyleCnt="4">
        <dgm:presLayoutVars>
          <dgm:bulletEnabled val="1"/>
        </dgm:presLayoutVars>
      </dgm:prSet>
      <dgm:spPr/>
    </dgm:pt>
    <dgm:pt modelId="{243A0B6A-2021-E142-9534-6A1D51A99D34}" type="pres">
      <dgm:prSet presAssocID="{E83F6091-F2F7-4BE9-B8E1-1288285458EC}" presName="FiveConn_4-5" presStyleLbl="fgAccFollowNode1" presStyleIdx="3" presStyleCnt="4">
        <dgm:presLayoutVars>
          <dgm:bulletEnabled val="1"/>
        </dgm:presLayoutVars>
      </dgm:prSet>
      <dgm:spPr/>
    </dgm:pt>
    <dgm:pt modelId="{11DB377B-40F4-304C-9D12-38F9C3C81F6D}" type="pres">
      <dgm:prSet presAssocID="{E83F6091-F2F7-4BE9-B8E1-1288285458EC}" presName="FiveNodes_1_text" presStyleLbl="node1" presStyleIdx="4" presStyleCnt="5">
        <dgm:presLayoutVars>
          <dgm:bulletEnabled val="1"/>
        </dgm:presLayoutVars>
      </dgm:prSet>
      <dgm:spPr/>
    </dgm:pt>
    <dgm:pt modelId="{5C2AFEC8-633A-5041-9B8D-557370DE0AF1}" type="pres">
      <dgm:prSet presAssocID="{E83F6091-F2F7-4BE9-B8E1-1288285458EC}" presName="FiveNodes_2_text" presStyleLbl="node1" presStyleIdx="4" presStyleCnt="5">
        <dgm:presLayoutVars>
          <dgm:bulletEnabled val="1"/>
        </dgm:presLayoutVars>
      </dgm:prSet>
      <dgm:spPr/>
    </dgm:pt>
    <dgm:pt modelId="{C460EB0F-8766-944D-BBDA-01E3C8311CB7}" type="pres">
      <dgm:prSet presAssocID="{E83F6091-F2F7-4BE9-B8E1-1288285458EC}" presName="FiveNodes_3_text" presStyleLbl="node1" presStyleIdx="4" presStyleCnt="5">
        <dgm:presLayoutVars>
          <dgm:bulletEnabled val="1"/>
        </dgm:presLayoutVars>
      </dgm:prSet>
      <dgm:spPr/>
    </dgm:pt>
    <dgm:pt modelId="{B1CFB31B-1003-1C46-91DD-1750C4DFAD9C}" type="pres">
      <dgm:prSet presAssocID="{E83F6091-F2F7-4BE9-B8E1-1288285458EC}" presName="FiveNodes_4_text" presStyleLbl="node1" presStyleIdx="4" presStyleCnt="5">
        <dgm:presLayoutVars>
          <dgm:bulletEnabled val="1"/>
        </dgm:presLayoutVars>
      </dgm:prSet>
      <dgm:spPr/>
    </dgm:pt>
    <dgm:pt modelId="{CB5B159D-837E-864D-950A-0D98ABBF40D2}" type="pres">
      <dgm:prSet presAssocID="{E83F6091-F2F7-4BE9-B8E1-1288285458EC}" presName="FiveNodes_5_text" presStyleLbl="node1" presStyleIdx="4" presStyleCnt="5">
        <dgm:presLayoutVars>
          <dgm:bulletEnabled val="1"/>
        </dgm:presLayoutVars>
      </dgm:prSet>
      <dgm:spPr/>
    </dgm:pt>
  </dgm:ptLst>
  <dgm:cxnLst>
    <dgm:cxn modelId="{97899B0E-EBFD-494B-A5CE-157BA578FBF0}" type="presOf" srcId="{3DE99841-B3CF-461E-B86E-7173C1CC2F98}" destId="{E44AF8DA-8844-C348-A24E-196EBF844310}" srcOrd="0" destOrd="0" presId="urn:microsoft.com/office/officeart/2005/8/layout/vProcess5"/>
    <dgm:cxn modelId="{B3205A19-9F08-2645-AA68-09BF744C4289}" type="presOf" srcId="{E1828A47-5300-42A2-BD69-AC5C2F8B8656}" destId="{F5722FAB-8F09-5F41-9392-09FAC9CA38C2}" srcOrd="0" destOrd="0" presId="urn:microsoft.com/office/officeart/2005/8/layout/vProcess5"/>
    <dgm:cxn modelId="{87BA9E2A-3224-B545-8C7B-3BC69459B7EF}" type="presOf" srcId="{B958E25E-89B6-4116-A7BA-97EEE32A8E2B}" destId="{24AF8760-F5DB-1F4A-A827-0B13EC625233}" srcOrd="0" destOrd="0" presId="urn:microsoft.com/office/officeart/2005/8/layout/vProcess5"/>
    <dgm:cxn modelId="{47C0263B-1C81-B445-A552-57A6C53EDAA1}" type="presOf" srcId="{CC561D10-D353-4B71-B4DB-5FCBC5EF320F}" destId="{B19D3AF6-DCDF-3843-A485-DBBA158C5370}" srcOrd="0" destOrd="0" presId="urn:microsoft.com/office/officeart/2005/8/layout/vProcess5"/>
    <dgm:cxn modelId="{9E6E473E-74B2-47E7-B379-31E92357CAB8}" srcId="{E83F6091-F2F7-4BE9-B8E1-1288285458EC}" destId="{CC561D10-D353-4B71-B4DB-5FCBC5EF320F}" srcOrd="1" destOrd="0" parTransId="{E384F3BD-99D4-495E-B847-E56DE80DC8BB}" sibTransId="{7CCCB13A-79C3-4A3E-A8F8-EFD3A858F5E1}"/>
    <dgm:cxn modelId="{4097157C-51A5-4840-97B2-8E22651DAD2C}" srcId="{E83F6091-F2F7-4BE9-B8E1-1288285458EC}" destId="{3DE99841-B3CF-461E-B86E-7173C1CC2F98}" srcOrd="0" destOrd="0" parTransId="{39F98DDF-CEBE-4A8D-BE97-412CCA0F4929}" sibTransId="{A7AE88C1-6B4C-4315-B66C-4DE12C2E9246}"/>
    <dgm:cxn modelId="{0551798F-146B-48FD-8941-46C554737AE3}" srcId="{E83F6091-F2F7-4BE9-B8E1-1288285458EC}" destId="{7F4B4549-8C90-4092-AE93-275D454A40C9}" srcOrd="2" destOrd="0" parTransId="{253200C1-E865-44B2-91FF-BC48CB15D7DF}" sibTransId="{D2C7A341-5233-4B0C-A0DD-49681C783850}"/>
    <dgm:cxn modelId="{EB2E7591-FFEC-704D-B531-0DB33804418C}" type="presOf" srcId="{CC561D10-D353-4B71-B4DB-5FCBC5EF320F}" destId="{5C2AFEC8-633A-5041-9B8D-557370DE0AF1}" srcOrd="1" destOrd="0" presId="urn:microsoft.com/office/officeart/2005/8/layout/vProcess5"/>
    <dgm:cxn modelId="{0F0D4DA0-0912-C845-968B-3C18FAB9F3BE}" type="presOf" srcId="{7CCCB13A-79C3-4A3E-A8F8-EFD3A858F5E1}" destId="{04256FE7-1A3C-234C-990F-924941A2E539}" srcOrd="0" destOrd="0" presId="urn:microsoft.com/office/officeart/2005/8/layout/vProcess5"/>
    <dgm:cxn modelId="{65E9DEB0-7B01-6745-9093-5332D379BEA2}" type="presOf" srcId="{B958E25E-89B6-4116-A7BA-97EEE32A8E2B}" destId="{CB5B159D-837E-864D-950A-0D98ABBF40D2}" srcOrd="1" destOrd="0" presId="urn:microsoft.com/office/officeart/2005/8/layout/vProcess5"/>
    <dgm:cxn modelId="{7DE61BB3-71C2-7F49-AE7E-F0FFDEC8714A}" type="presOf" srcId="{E83F6091-F2F7-4BE9-B8E1-1288285458EC}" destId="{0A9107A4-30FA-314E-BE75-BF8F3D8A2382}" srcOrd="0" destOrd="0" presId="urn:microsoft.com/office/officeart/2005/8/layout/vProcess5"/>
    <dgm:cxn modelId="{8B4FC3BB-E68A-406C-8D6E-5778763583FA}" srcId="{E83F6091-F2F7-4BE9-B8E1-1288285458EC}" destId="{E1828A47-5300-42A2-BD69-AC5C2F8B8656}" srcOrd="3" destOrd="0" parTransId="{8D4F088A-1207-49F3-A89A-E94D9B1159B0}" sibTransId="{475D3718-6275-490C-9D31-95687E3EFAB0}"/>
    <dgm:cxn modelId="{FE031ED3-2294-D941-BE9A-5D06D6AF8127}" type="presOf" srcId="{475D3718-6275-490C-9D31-95687E3EFAB0}" destId="{243A0B6A-2021-E142-9534-6A1D51A99D34}" srcOrd="0" destOrd="0" presId="urn:microsoft.com/office/officeart/2005/8/layout/vProcess5"/>
    <dgm:cxn modelId="{D9E892D9-9E69-744A-9FCA-CD01A26301FF}" type="presOf" srcId="{3DE99841-B3CF-461E-B86E-7173C1CC2F98}" destId="{11DB377B-40F4-304C-9D12-38F9C3C81F6D}" srcOrd="1" destOrd="0" presId="urn:microsoft.com/office/officeart/2005/8/layout/vProcess5"/>
    <dgm:cxn modelId="{CD6688DF-EBA0-AD42-8902-A08484EDC8A1}" type="presOf" srcId="{D2C7A341-5233-4B0C-A0DD-49681C783850}" destId="{B458AC40-F069-9F40-95C3-D5C9049CF66D}" srcOrd="0" destOrd="0" presId="urn:microsoft.com/office/officeart/2005/8/layout/vProcess5"/>
    <dgm:cxn modelId="{383629E0-78E1-F240-9E2F-6A6606182AE1}" type="presOf" srcId="{7F4B4549-8C90-4092-AE93-275D454A40C9}" destId="{C460EB0F-8766-944D-BBDA-01E3C8311CB7}" srcOrd="1" destOrd="0" presId="urn:microsoft.com/office/officeart/2005/8/layout/vProcess5"/>
    <dgm:cxn modelId="{765C24E1-E049-F848-9D46-0A166507396A}" type="presOf" srcId="{A7AE88C1-6B4C-4315-B66C-4DE12C2E9246}" destId="{E179C581-F944-B647-AF2F-2D0BD9CE428F}" srcOrd="0" destOrd="0" presId="urn:microsoft.com/office/officeart/2005/8/layout/vProcess5"/>
    <dgm:cxn modelId="{47B67AF1-C20C-4142-A031-8767BB5B6FC1}" type="presOf" srcId="{E1828A47-5300-42A2-BD69-AC5C2F8B8656}" destId="{B1CFB31B-1003-1C46-91DD-1750C4DFAD9C}" srcOrd="1" destOrd="0" presId="urn:microsoft.com/office/officeart/2005/8/layout/vProcess5"/>
    <dgm:cxn modelId="{BCC531F8-ECB3-44C0-B024-887F664B84F2}" srcId="{E83F6091-F2F7-4BE9-B8E1-1288285458EC}" destId="{B958E25E-89B6-4116-A7BA-97EEE32A8E2B}" srcOrd="4" destOrd="0" parTransId="{BD209B4B-3008-42D7-88E7-B369F1859AB7}" sibTransId="{8D76845E-6973-48C3-88F3-35EB0B86733E}"/>
    <dgm:cxn modelId="{C4A276FC-CB5E-7A44-A09E-720D04EE52F7}" type="presOf" srcId="{7F4B4549-8C90-4092-AE93-275D454A40C9}" destId="{7F58F6BA-16BD-B449-BC0E-BE207A3430B7}" srcOrd="0" destOrd="0" presId="urn:microsoft.com/office/officeart/2005/8/layout/vProcess5"/>
    <dgm:cxn modelId="{52B92D1B-2B3B-D24D-B231-3F0172404FDD}" type="presParOf" srcId="{0A9107A4-30FA-314E-BE75-BF8F3D8A2382}" destId="{C5D1F860-B61E-B242-982B-C0DFCD72CA50}" srcOrd="0" destOrd="0" presId="urn:microsoft.com/office/officeart/2005/8/layout/vProcess5"/>
    <dgm:cxn modelId="{ED3D1A5C-3E66-194F-B276-636B47A5A222}" type="presParOf" srcId="{0A9107A4-30FA-314E-BE75-BF8F3D8A2382}" destId="{E44AF8DA-8844-C348-A24E-196EBF844310}" srcOrd="1" destOrd="0" presId="urn:microsoft.com/office/officeart/2005/8/layout/vProcess5"/>
    <dgm:cxn modelId="{2B693A9C-A3E8-3C43-AD64-3A52DC1A1283}" type="presParOf" srcId="{0A9107A4-30FA-314E-BE75-BF8F3D8A2382}" destId="{B19D3AF6-DCDF-3843-A485-DBBA158C5370}" srcOrd="2" destOrd="0" presId="urn:microsoft.com/office/officeart/2005/8/layout/vProcess5"/>
    <dgm:cxn modelId="{3AA7A389-B97D-6943-BC7A-B53552FA6CC4}" type="presParOf" srcId="{0A9107A4-30FA-314E-BE75-BF8F3D8A2382}" destId="{7F58F6BA-16BD-B449-BC0E-BE207A3430B7}" srcOrd="3" destOrd="0" presId="urn:microsoft.com/office/officeart/2005/8/layout/vProcess5"/>
    <dgm:cxn modelId="{3DD1947B-7381-B54D-839E-0C8914433EBB}" type="presParOf" srcId="{0A9107A4-30FA-314E-BE75-BF8F3D8A2382}" destId="{F5722FAB-8F09-5F41-9392-09FAC9CA38C2}" srcOrd="4" destOrd="0" presId="urn:microsoft.com/office/officeart/2005/8/layout/vProcess5"/>
    <dgm:cxn modelId="{67996682-8BA7-C14C-BD59-67F93FFD0096}" type="presParOf" srcId="{0A9107A4-30FA-314E-BE75-BF8F3D8A2382}" destId="{24AF8760-F5DB-1F4A-A827-0B13EC625233}" srcOrd="5" destOrd="0" presId="urn:microsoft.com/office/officeart/2005/8/layout/vProcess5"/>
    <dgm:cxn modelId="{899FEB9F-7BC5-CA4C-B6D8-C621FE8646E1}" type="presParOf" srcId="{0A9107A4-30FA-314E-BE75-BF8F3D8A2382}" destId="{E179C581-F944-B647-AF2F-2D0BD9CE428F}" srcOrd="6" destOrd="0" presId="urn:microsoft.com/office/officeart/2005/8/layout/vProcess5"/>
    <dgm:cxn modelId="{32C7D78F-46A3-AB44-A21B-9B938CC74945}" type="presParOf" srcId="{0A9107A4-30FA-314E-BE75-BF8F3D8A2382}" destId="{04256FE7-1A3C-234C-990F-924941A2E539}" srcOrd="7" destOrd="0" presId="urn:microsoft.com/office/officeart/2005/8/layout/vProcess5"/>
    <dgm:cxn modelId="{764CF7C8-229E-C74D-B484-4F30558B562E}" type="presParOf" srcId="{0A9107A4-30FA-314E-BE75-BF8F3D8A2382}" destId="{B458AC40-F069-9F40-95C3-D5C9049CF66D}" srcOrd="8" destOrd="0" presId="urn:microsoft.com/office/officeart/2005/8/layout/vProcess5"/>
    <dgm:cxn modelId="{FAB98F2E-293B-3644-B956-14414503332E}" type="presParOf" srcId="{0A9107A4-30FA-314E-BE75-BF8F3D8A2382}" destId="{243A0B6A-2021-E142-9534-6A1D51A99D34}" srcOrd="9" destOrd="0" presId="urn:microsoft.com/office/officeart/2005/8/layout/vProcess5"/>
    <dgm:cxn modelId="{32F03F55-B4C8-C542-8589-D02F9F5A1A89}" type="presParOf" srcId="{0A9107A4-30FA-314E-BE75-BF8F3D8A2382}" destId="{11DB377B-40F4-304C-9D12-38F9C3C81F6D}" srcOrd="10" destOrd="0" presId="urn:microsoft.com/office/officeart/2005/8/layout/vProcess5"/>
    <dgm:cxn modelId="{1A3DFE9F-6ADD-2049-9C45-A3DC2C89B285}" type="presParOf" srcId="{0A9107A4-30FA-314E-BE75-BF8F3D8A2382}" destId="{5C2AFEC8-633A-5041-9B8D-557370DE0AF1}" srcOrd="11" destOrd="0" presId="urn:microsoft.com/office/officeart/2005/8/layout/vProcess5"/>
    <dgm:cxn modelId="{F8E9A40C-C1B3-0E41-AC15-470B42F816CC}" type="presParOf" srcId="{0A9107A4-30FA-314E-BE75-BF8F3D8A2382}" destId="{C460EB0F-8766-944D-BBDA-01E3C8311CB7}" srcOrd="12" destOrd="0" presId="urn:microsoft.com/office/officeart/2005/8/layout/vProcess5"/>
    <dgm:cxn modelId="{263999D1-5238-794E-8731-22191E967751}" type="presParOf" srcId="{0A9107A4-30FA-314E-BE75-BF8F3D8A2382}" destId="{B1CFB31B-1003-1C46-91DD-1750C4DFAD9C}" srcOrd="13" destOrd="0" presId="urn:microsoft.com/office/officeart/2005/8/layout/vProcess5"/>
    <dgm:cxn modelId="{B680FC18-D2CA-1847-8A53-E3AD94AB6A06}" type="presParOf" srcId="{0A9107A4-30FA-314E-BE75-BF8F3D8A2382}" destId="{CB5B159D-837E-864D-950A-0D98ABBF40D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0D670-7EDE-274E-90B0-EA89A70F64C6}">
      <dsp:nvSpPr>
        <dsp:cNvPr id="0" name=""/>
        <dsp:cNvSpPr/>
      </dsp:nvSpPr>
      <dsp:spPr>
        <a:xfrm>
          <a:off x="0" y="563"/>
          <a:ext cx="6378015" cy="1267803"/>
        </a:xfrm>
        <a:prstGeom prst="roundRect">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teacher took the students for around to the school  garden  to observe living things and non living things depending  on what  they learned last year about living things and non living things. </a:t>
          </a:r>
        </a:p>
      </dsp:txBody>
      <dsp:txXfrm>
        <a:off x="61889" y="62452"/>
        <a:ext cx="6254237" cy="1144025"/>
      </dsp:txXfrm>
    </dsp:sp>
    <dsp:sp modelId="{0FE1D456-E3DE-AB45-BCCD-1F059F44CB29}">
      <dsp:nvSpPr>
        <dsp:cNvPr id="0" name=""/>
        <dsp:cNvSpPr/>
      </dsp:nvSpPr>
      <dsp:spPr>
        <a:xfrm>
          <a:off x="0" y="1277465"/>
          <a:ext cx="6378015" cy="901882"/>
        </a:xfrm>
        <a:prstGeom prst="roundRect">
          <a:avLst/>
        </a:prstGeom>
        <a:gradFill rotWithShape="0">
          <a:gsLst>
            <a:gs pos="0">
              <a:schemeClr val="accent2">
                <a:hueOff val="-264675"/>
                <a:satOff val="298"/>
                <a:lumOff val="706"/>
                <a:alphaOff val="0"/>
                <a:satMod val="100000"/>
                <a:lumMod val="100000"/>
              </a:schemeClr>
            </a:gs>
            <a:gs pos="50000">
              <a:schemeClr val="accent2">
                <a:hueOff val="-264675"/>
                <a:satOff val="298"/>
                <a:lumOff val="706"/>
                <a:alphaOff val="0"/>
                <a:shade val="99000"/>
                <a:satMod val="105000"/>
                <a:lumMod val="100000"/>
              </a:schemeClr>
            </a:gs>
            <a:gs pos="100000">
              <a:schemeClr val="accent2">
                <a:hueOff val="-264675"/>
                <a:satOff val="298"/>
                <a:lumOff val="706"/>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students started finding things.</a:t>
          </a:r>
        </a:p>
      </dsp:txBody>
      <dsp:txXfrm>
        <a:off x="44026" y="1321491"/>
        <a:ext cx="6289963" cy="813830"/>
      </dsp:txXfrm>
    </dsp:sp>
    <dsp:sp modelId="{B384233A-70E3-D54B-A11D-E7EA3975CFE4}">
      <dsp:nvSpPr>
        <dsp:cNvPr id="0" name=""/>
        <dsp:cNvSpPr/>
      </dsp:nvSpPr>
      <dsp:spPr>
        <a:xfrm>
          <a:off x="0" y="2188446"/>
          <a:ext cx="6378015" cy="901882"/>
        </a:xfrm>
        <a:prstGeom prst="roundRect">
          <a:avLst/>
        </a:prstGeom>
        <a:gradFill rotWithShape="0">
          <a:gsLst>
            <a:gs pos="0">
              <a:schemeClr val="accent2">
                <a:hueOff val="-529349"/>
                <a:satOff val="597"/>
                <a:lumOff val="1412"/>
                <a:alphaOff val="0"/>
                <a:satMod val="100000"/>
                <a:lumMod val="100000"/>
              </a:schemeClr>
            </a:gs>
            <a:gs pos="50000">
              <a:schemeClr val="accent2">
                <a:hueOff val="-529349"/>
                <a:satOff val="597"/>
                <a:lumOff val="1412"/>
                <a:alphaOff val="0"/>
                <a:shade val="99000"/>
                <a:satMod val="105000"/>
                <a:lumMod val="100000"/>
              </a:schemeClr>
            </a:gs>
            <a:gs pos="100000">
              <a:schemeClr val="accent2">
                <a:hueOff val="-529349"/>
                <a:satOff val="597"/>
                <a:lumOff val="1412"/>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first student  said the grass and the trees are living things. </a:t>
          </a:r>
        </a:p>
      </dsp:txBody>
      <dsp:txXfrm>
        <a:off x="44026" y="2232472"/>
        <a:ext cx="6289963" cy="813830"/>
      </dsp:txXfrm>
    </dsp:sp>
    <dsp:sp modelId="{6973E4AD-6F3C-154E-B30B-F910DB8099D7}">
      <dsp:nvSpPr>
        <dsp:cNvPr id="0" name=""/>
        <dsp:cNvSpPr/>
      </dsp:nvSpPr>
      <dsp:spPr>
        <a:xfrm>
          <a:off x="0" y="3099427"/>
          <a:ext cx="6378015" cy="901882"/>
        </a:xfrm>
        <a:prstGeom prst="roundRect">
          <a:avLst/>
        </a:prstGeom>
        <a:gradFill rotWithShape="0">
          <a:gsLst>
            <a:gs pos="0">
              <a:schemeClr val="accent2">
                <a:hueOff val="-794024"/>
                <a:satOff val="895"/>
                <a:lumOff val="2118"/>
                <a:alphaOff val="0"/>
                <a:satMod val="100000"/>
                <a:lumMod val="100000"/>
              </a:schemeClr>
            </a:gs>
            <a:gs pos="50000">
              <a:schemeClr val="accent2">
                <a:hueOff val="-794024"/>
                <a:satOff val="895"/>
                <a:lumOff val="2118"/>
                <a:alphaOff val="0"/>
                <a:shade val="99000"/>
                <a:satMod val="105000"/>
                <a:lumMod val="100000"/>
              </a:schemeClr>
            </a:gs>
            <a:gs pos="100000">
              <a:schemeClr val="accent2">
                <a:hueOff val="-794024"/>
                <a:satOff val="895"/>
                <a:lumOff val="2118"/>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second student said the clouds are not alive  they can move but they cannot do other things that living things can do. </a:t>
          </a:r>
        </a:p>
      </dsp:txBody>
      <dsp:txXfrm>
        <a:off x="44026" y="3143453"/>
        <a:ext cx="6289963" cy="813830"/>
      </dsp:txXfrm>
    </dsp:sp>
    <dsp:sp modelId="{15F63E47-5520-BC4C-9D8F-2402603C6BE5}">
      <dsp:nvSpPr>
        <dsp:cNvPr id="0" name=""/>
        <dsp:cNvSpPr/>
      </dsp:nvSpPr>
      <dsp:spPr>
        <a:xfrm>
          <a:off x="0" y="4010408"/>
          <a:ext cx="6378015" cy="901882"/>
        </a:xfrm>
        <a:prstGeom prst="roundRect">
          <a:avLst/>
        </a:prstGeom>
        <a:gradFill rotWithShape="0">
          <a:gsLst>
            <a:gs pos="0">
              <a:schemeClr val="accent2">
                <a:hueOff val="-1058698"/>
                <a:satOff val="1194"/>
                <a:lumOff val="2824"/>
                <a:alphaOff val="0"/>
                <a:satMod val="100000"/>
                <a:lumMod val="100000"/>
              </a:schemeClr>
            </a:gs>
            <a:gs pos="50000">
              <a:schemeClr val="accent2">
                <a:hueOff val="-1058698"/>
                <a:satOff val="1194"/>
                <a:lumOff val="2824"/>
                <a:alphaOff val="0"/>
                <a:shade val="99000"/>
                <a:satMod val="105000"/>
                <a:lumMod val="100000"/>
              </a:schemeClr>
            </a:gs>
            <a:gs pos="100000">
              <a:schemeClr val="accent2">
                <a:hueOff val="-1058698"/>
                <a:satOff val="1194"/>
                <a:lumOff val="2824"/>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third student said the leaves and twigs on ground are things that were once alive  they used to be apart of a tree.</a:t>
          </a:r>
        </a:p>
      </dsp:txBody>
      <dsp:txXfrm>
        <a:off x="44026" y="4054434"/>
        <a:ext cx="6289963" cy="813830"/>
      </dsp:txXfrm>
    </dsp:sp>
    <dsp:sp modelId="{CDE29125-3FBB-E649-B028-CD246B3F3179}">
      <dsp:nvSpPr>
        <dsp:cNvPr id="0" name=""/>
        <dsp:cNvSpPr/>
      </dsp:nvSpPr>
      <dsp:spPr>
        <a:xfrm>
          <a:off x="0" y="4921389"/>
          <a:ext cx="6378015" cy="901882"/>
        </a:xfrm>
        <a:prstGeom prst="roundRect">
          <a:avLst/>
        </a:prstGeom>
        <a:gradFill rotWithShape="0">
          <a:gsLst>
            <a:gs pos="0">
              <a:schemeClr val="accent2">
                <a:hueOff val="-1323373"/>
                <a:satOff val="1492"/>
                <a:lumOff val="3530"/>
                <a:alphaOff val="0"/>
                <a:satMod val="100000"/>
                <a:lumMod val="100000"/>
              </a:schemeClr>
            </a:gs>
            <a:gs pos="50000">
              <a:schemeClr val="accent2">
                <a:hueOff val="-1323373"/>
                <a:satOff val="1492"/>
                <a:lumOff val="3530"/>
                <a:alphaOff val="0"/>
                <a:shade val="99000"/>
                <a:satMod val="105000"/>
                <a:lumMod val="100000"/>
              </a:schemeClr>
            </a:gs>
            <a:gs pos="100000">
              <a:schemeClr val="accent2">
                <a:hueOff val="-1323373"/>
                <a:satOff val="1492"/>
                <a:lumOff val="353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fourth student said sand is a thing that has never lived.</a:t>
          </a:r>
        </a:p>
      </dsp:txBody>
      <dsp:txXfrm>
        <a:off x="44026" y="4965415"/>
        <a:ext cx="6289963" cy="813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AF8DA-8844-C348-A24E-196EBF844310}">
      <dsp:nvSpPr>
        <dsp:cNvPr id="0" name=""/>
        <dsp:cNvSpPr/>
      </dsp:nvSpPr>
      <dsp:spPr>
        <a:xfrm>
          <a:off x="0" y="0"/>
          <a:ext cx="7744967" cy="7078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teacher took the students for around to  the school  garden  to observe a plant and a animal to  observe what the plant  and the animal are doing </a:t>
          </a:r>
        </a:p>
      </dsp:txBody>
      <dsp:txXfrm>
        <a:off x="20731" y="20731"/>
        <a:ext cx="6898380" cy="666340"/>
      </dsp:txXfrm>
    </dsp:sp>
    <dsp:sp modelId="{B19D3AF6-DCDF-3843-A485-DBBA158C5370}">
      <dsp:nvSpPr>
        <dsp:cNvPr id="0" name=""/>
        <dsp:cNvSpPr/>
      </dsp:nvSpPr>
      <dsp:spPr>
        <a:xfrm>
          <a:off x="578358" y="806108"/>
          <a:ext cx="7744967" cy="70780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first student said  both  need food</a:t>
          </a:r>
        </a:p>
      </dsp:txBody>
      <dsp:txXfrm>
        <a:off x="599089" y="826839"/>
        <a:ext cx="6665076" cy="666340"/>
      </dsp:txXfrm>
    </dsp:sp>
    <dsp:sp modelId="{7F58F6BA-16BD-B449-BC0E-BE207A3430B7}">
      <dsp:nvSpPr>
        <dsp:cNvPr id="0" name=""/>
        <dsp:cNvSpPr/>
      </dsp:nvSpPr>
      <dsp:spPr>
        <a:xfrm>
          <a:off x="1156716" y="1612217"/>
          <a:ext cx="7744967" cy="70780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second student said both  need water </a:t>
          </a:r>
        </a:p>
      </dsp:txBody>
      <dsp:txXfrm>
        <a:off x="1177447" y="1632948"/>
        <a:ext cx="6665076" cy="666340"/>
      </dsp:txXfrm>
    </dsp:sp>
    <dsp:sp modelId="{F5722FAB-8F09-5F41-9392-09FAC9CA38C2}">
      <dsp:nvSpPr>
        <dsp:cNvPr id="0" name=""/>
        <dsp:cNvSpPr/>
      </dsp:nvSpPr>
      <dsp:spPr>
        <a:xfrm>
          <a:off x="1735073" y="2418325"/>
          <a:ext cx="7744967" cy="70780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third student said the animal can have babies  </a:t>
          </a:r>
        </a:p>
      </dsp:txBody>
      <dsp:txXfrm>
        <a:off x="1755804" y="2439056"/>
        <a:ext cx="6665076" cy="666340"/>
      </dsp:txXfrm>
    </dsp:sp>
    <dsp:sp modelId="{24AF8760-F5DB-1F4A-A827-0B13EC625233}">
      <dsp:nvSpPr>
        <dsp:cNvPr id="0" name=""/>
        <dsp:cNvSpPr/>
      </dsp:nvSpPr>
      <dsp:spPr>
        <a:xfrm>
          <a:off x="2313432" y="3224434"/>
          <a:ext cx="7744967" cy="70780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fourth student said  the animal can move but the the plant cant move </a:t>
          </a:r>
        </a:p>
      </dsp:txBody>
      <dsp:txXfrm>
        <a:off x="2334163" y="3245165"/>
        <a:ext cx="6665076" cy="666340"/>
      </dsp:txXfrm>
    </dsp:sp>
    <dsp:sp modelId="{E179C581-F944-B647-AF2F-2D0BD9CE428F}">
      <dsp:nvSpPr>
        <dsp:cNvPr id="0" name=""/>
        <dsp:cNvSpPr/>
      </dsp:nvSpPr>
      <dsp:spPr>
        <a:xfrm>
          <a:off x="7284896" y="517089"/>
          <a:ext cx="460071" cy="46007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388412" y="517089"/>
        <a:ext cx="253039" cy="346203"/>
      </dsp:txXfrm>
    </dsp:sp>
    <dsp:sp modelId="{04256FE7-1A3C-234C-990F-924941A2E539}">
      <dsp:nvSpPr>
        <dsp:cNvPr id="0" name=""/>
        <dsp:cNvSpPr/>
      </dsp:nvSpPr>
      <dsp:spPr>
        <a:xfrm>
          <a:off x="7863254" y="1323197"/>
          <a:ext cx="460071" cy="46007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966770" y="1323197"/>
        <a:ext cx="253039" cy="346203"/>
      </dsp:txXfrm>
    </dsp:sp>
    <dsp:sp modelId="{B458AC40-F069-9F40-95C3-D5C9049CF66D}">
      <dsp:nvSpPr>
        <dsp:cNvPr id="0" name=""/>
        <dsp:cNvSpPr/>
      </dsp:nvSpPr>
      <dsp:spPr>
        <a:xfrm>
          <a:off x="8441612" y="2117509"/>
          <a:ext cx="460071" cy="460071"/>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545128" y="2117509"/>
        <a:ext cx="253039" cy="346203"/>
      </dsp:txXfrm>
    </dsp:sp>
    <dsp:sp modelId="{243A0B6A-2021-E142-9534-6A1D51A99D34}">
      <dsp:nvSpPr>
        <dsp:cNvPr id="0" name=""/>
        <dsp:cNvSpPr/>
      </dsp:nvSpPr>
      <dsp:spPr>
        <a:xfrm>
          <a:off x="9019970" y="2931482"/>
          <a:ext cx="460071" cy="46007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123486" y="2931482"/>
        <a:ext cx="253039" cy="3462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5T14:43:27.058"/>
    </inkml:context>
    <inkml:brush xml:id="br0">
      <inkml:brushProperty name="width" value="0.035" units="cm"/>
      <inkml:brushProperty name="height" value="0.035" units="cm"/>
      <inkml:brushProperty name="color" value="#E71224"/>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Q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BB402-F061-1E4A-B809-CFD811960F28}" type="datetimeFigureOut">
              <a:rPr lang="en-QA" smtClean="0"/>
              <a:t>25/10/2024</a:t>
            </a:fld>
            <a:endParaRPr lang="en-Q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Q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Q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Q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DBDFF-81D2-2A4C-8935-A4376E7E894A}" type="slidenum">
              <a:rPr lang="en-QA" smtClean="0"/>
              <a:t>‹#›</a:t>
            </a:fld>
            <a:endParaRPr lang="en-QA"/>
          </a:p>
        </p:txBody>
      </p:sp>
    </p:spTree>
    <p:extLst>
      <p:ext uri="{BB962C8B-B14F-4D97-AF65-F5344CB8AC3E}">
        <p14:creationId xmlns:p14="http://schemas.microsoft.com/office/powerpoint/2010/main" val="188480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C6EDBDFF-81D2-2A4C-8935-A4376E7E894A}" type="slidenum">
              <a:rPr lang="en-QA" smtClean="0"/>
              <a:t>3</a:t>
            </a:fld>
            <a:endParaRPr lang="en-QA"/>
          </a:p>
        </p:txBody>
      </p:sp>
    </p:spTree>
    <p:extLst>
      <p:ext uri="{BB962C8B-B14F-4D97-AF65-F5344CB8AC3E}">
        <p14:creationId xmlns:p14="http://schemas.microsoft.com/office/powerpoint/2010/main" val="314931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QA" dirty="0"/>
          </a:p>
        </p:txBody>
      </p:sp>
      <p:sp>
        <p:nvSpPr>
          <p:cNvPr id="4" name="Slide Number Placeholder 3"/>
          <p:cNvSpPr>
            <a:spLocks noGrp="1"/>
          </p:cNvSpPr>
          <p:nvPr>
            <p:ph type="sldNum" sz="quarter" idx="5"/>
          </p:nvPr>
        </p:nvSpPr>
        <p:spPr/>
        <p:txBody>
          <a:bodyPr/>
          <a:lstStyle/>
          <a:p>
            <a:fld id="{C6EDBDFF-81D2-2A4C-8935-A4376E7E894A}" type="slidenum">
              <a:rPr lang="en-QA" smtClean="0"/>
              <a:t>6</a:t>
            </a:fld>
            <a:endParaRPr lang="en-QA"/>
          </a:p>
        </p:txBody>
      </p:sp>
    </p:spTree>
    <p:extLst>
      <p:ext uri="{BB962C8B-B14F-4D97-AF65-F5344CB8AC3E}">
        <p14:creationId xmlns:p14="http://schemas.microsoft.com/office/powerpoint/2010/main" val="2900720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9B132CFB-4A88-9543-A5D6-258F0C160DA1}" type="datetimeFigureOut">
              <a:rPr lang="en-QA" smtClean="0"/>
              <a:t>23/10/2024</a:t>
            </a:fld>
            <a:endParaRPr lang="en-QA"/>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QA"/>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75065C5F-6110-8F4E-A503-65119D265FDC}" type="slidenum">
              <a:rPr lang="en-QA" smtClean="0"/>
              <a:t>‹#›</a:t>
            </a:fld>
            <a:endParaRPr lang="en-QA"/>
          </a:p>
        </p:txBody>
      </p:sp>
    </p:spTree>
    <p:extLst>
      <p:ext uri="{BB962C8B-B14F-4D97-AF65-F5344CB8AC3E}">
        <p14:creationId xmlns:p14="http://schemas.microsoft.com/office/powerpoint/2010/main" val="167817321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32CFB-4A88-9543-A5D6-258F0C160DA1}" type="datetimeFigureOut">
              <a:rPr lang="en-QA" smtClean="0"/>
              <a:t>23/10/2024</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75065C5F-6110-8F4E-A503-65119D265FDC}" type="slidenum">
              <a:rPr lang="en-QA" smtClean="0"/>
              <a:t>‹#›</a:t>
            </a:fld>
            <a:endParaRPr lang="en-QA"/>
          </a:p>
        </p:txBody>
      </p:sp>
    </p:spTree>
    <p:extLst>
      <p:ext uri="{BB962C8B-B14F-4D97-AF65-F5344CB8AC3E}">
        <p14:creationId xmlns:p14="http://schemas.microsoft.com/office/powerpoint/2010/main" val="3275801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32CFB-4A88-9543-A5D6-258F0C160DA1}" type="datetimeFigureOut">
              <a:rPr lang="en-QA" smtClean="0"/>
              <a:t>23/10/2024</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75065C5F-6110-8F4E-A503-65119D265FDC}" type="slidenum">
              <a:rPr lang="en-QA" smtClean="0"/>
              <a:t>‹#›</a:t>
            </a:fld>
            <a:endParaRPr lang="en-QA"/>
          </a:p>
        </p:txBody>
      </p:sp>
    </p:spTree>
    <p:extLst>
      <p:ext uri="{BB962C8B-B14F-4D97-AF65-F5344CB8AC3E}">
        <p14:creationId xmlns:p14="http://schemas.microsoft.com/office/powerpoint/2010/main" val="422883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132CFB-4A88-9543-A5D6-258F0C160DA1}" type="datetimeFigureOut">
              <a:rPr lang="en-QA" smtClean="0"/>
              <a:t>23/10/2024</a:t>
            </a:fld>
            <a:endParaRPr lang="en-QA"/>
          </a:p>
        </p:txBody>
      </p:sp>
      <p:sp>
        <p:nvSpPr>
          <p:cNvPr id="8" name="Footer Placeholder 7"/>
          <p:cNvSpPr>
            <a:spLocks noGrp="1"/>
          </p:cNvSpPr>
          <p:nvPr>
            <p:ph type="ftr" sz="quarter" idx="11"/>
          </p:nvPr>
        </p:nvSpPr>
        <p:spPr/>
        <p:txBody>
          <a:bodyPr/>
          <a:lstStyle/>
          <a:p>
            <a:endParaRPr lang="en-QA"/>
          </a:p>
        </p:txBody>
      </p:sp>
      <p:sp>
        <p:nvSpPr>
          <p:cNvPr id="9" name="Slide Number Placeholder 8"/>
          <p:cNvSpPr>
            <a:spLocks noGrp="1"/>
          </p:cNvSpPr>
          <p:nvPr>
            <p:ph type="sldNum" sz="quarter" idx="12"/>
          </p:nvPr>
        </p:nvSpPr>
        <p:spPr/>
        <p:txBody>
          <a:bodyPr/>
          <a:lstStyle/>
          <a:p>
            <a:fld id="{75065C5F-6110-8F4E-A503-65119D265FDC}" type="slidenum">
              <a:rPr lang="en-QA" smtClean="0"/>
              <a:t>‹#›</a:t>
            </a:fld>
            <a:endParaRPr lang="en-QA"/>
          </a:p>
        </p:txBody>
      </p:sp>
    </p:spTree>
    <p:extLst>
      <p:ext uri="{BB962C8B-B14F-4D97-AF65-F5344CB8AC3E}">
        <p14:creationId xmlns:p14="http://schemas.microsoft.com/office/powerpoint/2010/main" val="289797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9B132CFB-4A88-9543-A5D6-258F0C160DA1}" type="datetimeFigureOut">
              <a:rPr lang="en-QA" smtClean="0"/>
              <a:t>23/10/2024</a:t>
            </a:fld>
            <a:endParaRPr lang="en-QA"/>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QA"/>
          </a:p>
        </p:txBody>
      </p:sp>
      <p:sp>
        <p:nvSpPr>
          <p:cNvPr id="6" name="Slide Number Placeholder 5"/>
          <p:cNvSpPr>
            <a:spLocks noGrp="1"/>
          </p:cNvSpPr>
          <p:nvPr>
            <p:ph type="sldNum" sz="quarter" idx="12"/>
          </p:nvPr>
        </p:nvSpPr>
        <p:spPr>
          <a:xfrm>
            <a:off x="8604504" y="5211060"/>
            <a:ext cx="2112264" cy="228600"/>
          </a:xfrm>
        </p:spPr>
        <p:txBody>
          <a:bodyPr/>
          <a:lstStyle/>
          <a:p>
            <a:fld id="{75065C5F-6110-8F4E-A503-65119D265FDC}" type="slidenum">
              <a:rPr lang="en-QA" smtClean="0"/>
              <a:t>‹#›</a:t>
            </a:fld>
            <a:endParaRPr lang="en-QA"/>
          </a:p>
        </p:txBody>
      </p:sp>
    </p:spTree>
    <p:extLst>
      <p:ext uri="{BB962C8B-B14F-4D97-AF65-F5344CB8AC3E}">
        <p14:creationId xmlns:p14="http://schemas.microsoft.com/office/powerpoint/2010/main" val="304143380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132CFB-4A88-9543-A5D6-258F0C160DA1}" type="datetimeFigureOut">
              <a:rPr lang="en-QA" smtClean="0"/>
              <a:t>23/10/2024</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75065C5F-6110-8F4E-A503-65119D265FDC}" type="slidenum">
              <a:rPr lang="en-QA" smtClean="0"/>
              <a:t>‹#›</a:t>
            </a:fld>
            <a:endParaRPr lang="en-QA"/>
          </a:p>
        </p:txBody>
      </p:sp>
    </p:spTree>
    <p:extLst>
      <p:ext uri="{BB962C8B-B14F-4D97-AF65-F5344CB8AC3E}">
        <p14:creationId xmlns:p14="http://schemas.microsoft.com/office/powerpoint/2010/main" val="514435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132CFB-4A88-9543-A5D6-258F0C160DA1}" type="datetimeFigureOut">
              <a:rPr lang="en-QA" smtClean="0"/>
              <a:t>23/10/2024</a:t>
            </a:fld>
            <a:endParaRPr lang="en-QA"/>
          </a:p>
        </p:txBody>
      </p:sp>
      <p:sp>
        <p:nvSpPr>
          <p:cNvPr id="8" name="Footer Placeholder 7"/>
          <p:cNvSpPr>
            <a:spLocks noGrp="1"/>
          </p:cNvSpPr>
          <p:nvPr>
            <p:ph type="ftr" sz="quarter" idx="11"/>
          </p:nvPr>
        </p:nvSpPr>
        <p:spPr/>
        <p:txBody>
          <a:bodyPr/>
          <a:lstStyle/>
          <a:p>
            <a:endParaRPr lang="en-QA"/>
          </a:p>
        </p:txBody>
      </p:sp>
      <p:sp>
        <p:nvSpPr>
          <p:cNvPr id="9" name="Slide Number Placeholder 8"/>
          <p:cNvSpPr>
            <a:spLocks noGrp="1"/>
          </p:cNvSpPr>
          <p:nvPr>
            <p:ph type="sldNum" sz="quarter" idx="12"/>
          </p:nvPr>
        </p:nvSpPr>
        <p:spPr/>
        <p:txBody>
          <a:bodyPr/>
          <a:lstStyle/>
          <a:p>
            <a:fld id="{75065C5F-6110-8F4E-A503-65119D265FDC}" type="slidenum">
              <a:rPr lang="en-QA" smtClean="0"/>
              <a:t>‹#›</a:t>
            </a:fld>
            <a:endParaRPr lang="en-QA"/>
          </a:p>
        </p:txBody>
      </p:sp>
    </p:spTree>
    <p:extLst>
      <p:ext uri="{BB962C8B-B14F-4D97-AF65-F5344CB8AC3E}">
        <p14:creationId xmlns:p14="http://schemas.microsoft.com/office/powerpoint/2010/main" val="203675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132CFB-4A88-9543-A5D6-258F0C160DA1}" type="datetimeFigureOut">
              <a:rPr lang="en-QA" smtClean="0"/>
              <a:t>23/10/2024</a:t>
            </a:fld>
            <a:endParaRPr lang="en-QA"/>
          </a:p>
        </p:txBody>
      </p:sp>
      <p:sp>
        <p:nvSpPr>
          <p:cNvPr id="4" name="Footer Placeholder 3"/>
          <p:cNvSpPr>
            <a:spLocks noGrp="1"/>
          </p:cNvSpPr>
          <p:nvPr>
            <p:ph type="ftr" sz="quarter" idx="11"/>
          </p:nvPr>
        </p:nvSpPr>
        <p:spPr/>
        <p:txBody>
          <a:bodyPr/>
          <a:lstStyle/>
          <a:p>
            <a:endParaRPr lang="en-QA"/>
          </a:p>
        </p:txBody>
      </p:sp>
      <p:sp>
        <p:nvSpPr>
          <p:cNvPr id="5" name="Slide Number Placeholder 4"/>
          <p:cNvSpPr>
            <a:spLocks noGrp="1"/>
          </p:cNvSpPr>
          <p:nvPr>
            <p:ph type="sldNum" sz="quarter" idx="12"/>
          </p:nvPr>
        </p:nvSpPr>
        <p:spPr/>
        <p:txBody>
          <a:bodyPr/>
          <a:lstStyle/>
          <a:p>
            <a:fld id="{75065C5F-6110-8F4E-A503-65119D265FDC}" type="slidenum">
              <a:rPr lang="en-QA" smtClean="0"/>
              <a:t>‹#›</a:t>
            </a:fld>
            <a:endParaRPr lang="en-QA"/>
          </a:p>
        </p:txBody>
      </p:sp>
    </p:spTree>
    <p:extLst>
      <p:ext uri="{BB962C8B-B14F-4D97-AF65-F5344CB8AC3E}">
        <p14:creationId xmlns:p14="http://schemas.microsoft.com/office/powerpoint/2010/main" val="248826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32CFB-4A88-9543-A5D6-258F0C160DA1}" type="datetimeFigureOut">
              <a:rPr lang="en-QA" smtClean="0"/>
              <a:t>23/10/2024</a:t>
            </a:fld>
            <a:endParaRPr lang="en-QA"/>
          </a:p>
        </p:txBody>
      </p:sp>
      <p:sp>
        <p:nvSpPr>
          <p:cNvPr id="3" name="Footer Placeholder 2"/>
          <p:cNvSpPr>
            <a:spLocks noGrp="1"/>
          </p:cNvSpPr>
          <p:nvPr>
            <p:ph type="ftr" sz="quarter" idx="11"/>
          </p:nvPr>
        </p:nvSpPr>
        <p:spPr/>
        <p:txBody>
          <a:bodyPr/>
          <a:lstStyle/>
          <a:p>
            <a:endParaRPr lang="en-QA"/>
          </a:p>
        </p:txBody>
      </p:sp>
      <p:sp>
        <p:nvSpPr>
          <p:cNvPr id="4" name="Slide Number Placeholder 3"/>
          <p:cNvSpPr>
            <a:spLocks noGrp="1"/>
          </p:cNvSpPr>
          <p:nvPr>
            <p:ph type="sldNum" sz="quarter" idx="12"/>
          </p:nvPr>
        </p:nvSpPr>
        <p:spPr/>
        <p:txBody>
          <a:bodyPr/>
          <a:lstStyle/>
          <a:p>
            <a:fld id="{75065C5F-6110-8F4E-A503-65119D265FDC}" type="slidenum">
              <a:rPr lang="en-QA" smtClean="0"/>
              <a:t>‹#›</a:t>
            </a:fld>
            <a:endParaRPr lang="en-QA"/>
          </a:p>
        </p:txBody>
      </p:sp>
    </p:spTree>
    <p:extLst>
      <p:ext uri="{BB962C8B-B14F-4D97-AF65-F5344CB8AC3E}">
        <p14:creationId xmlns:p14="http://schemas.microsoft.com/office/powerpoint/2010/main" val="244156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B132CFB-4A88-9543-A5D6-258F0C160DA1}" type="datetimeFigureOut">
              <a:rPr lang="en-QA" smtClean="0"/>
              <a:t>23/10/2024</a:t>
            </a:fld>
            <a:endParaRPr lang="en-QA"/>
          </a:p>
        </p:txBody>
      </p:sp>
      <p:sp>
        <p:nvSpPr>
          <p:cNvPr id="9" name="Footer Placeholder 8"/>
          <p:cNvSpPr>
            <a:spLocks noGrp="1"/>
          </p:cNvSpPr>
          <p:nvPr>
            <p:ph type="ftr" sz="quarter" idx="11"/>
          </p:nvPr>
        </p:nvSpPr>
        <p:spPr/>
        <p:txBody>
          <a:bodyPr/>
          <a:lstStyle>
            <a:lvl1pPr algn="r">
              <a:defRPr/>
            </a:lvl1pPr>
          </a:lstStyle>
          <a:p>
            <a:endParaRPr lang="en-QA"/>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75065C5F-6110-8F4E-A503-65119D265FDC}" type="slidenum">
              <a:rPr lang="en-QA" smtClean="0"/>
              <a:t>‹#›</a:t>
            </a:fld>
            <a:endParaRPr lang="en-QA"/>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3019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9B132CFB-4A88-9543-A5D6-258F0C160DA1}" type="datetimeFigureOut">
              <a:rPr lang="en-QA" smtClean="0"/>
              <a:t>23/10/2024</a:t>
            </a:fld>
            <a:endParaRPr lang="en-QA"/>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QA"/>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75065C5F-6110-8F4E-A503-65119D265FDC}" type="slidenum">
              <a:rPr lang="en-QA" smtClean="0"/>
              <a:t>‹#›</a:t>
            </a:fld>
            <a:endParaRPr lang="en-QA"/>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805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B132CFB-4A88-9543-A5D6-258F0C160DA1}" type="datetimeFigureOut">
              <a:rPr lang="en-QA" smtClean="0"/>
              <a:t>23/10/2024</a:t>
            </a:fld>
            <a:endParaRPr lang="en-QA"/>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QA"/>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5065C5F-6110-8F4E-A503-65119D265FDC}" type="slidenum">
              <a:rPr lang="en-QA" smtClean="0"/>
              <a:t>‹#›</a:t>
            </a:fld>
            <a:endParaRPr lang="en-QA"/>
          </a:p>
        </p:txBody>
      </p:sp>
    </p:spTree>
    <p:extLst>
      <p:ext uri="{BB962C8B-B14F-4D97-AF65-F5344CB8AC3E}">
        <p14:creationId xmlns:p14="http://schemas.microsoft.com/office/powerpoint/2010/main" val="405618584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57D23-689E-05A2-EB36-8E746A2C171D}"/>
              </a:ext>
            </a:extLst>
          </p:cNvPr>
          <p:cNvSpPr>
            <a:spLocks noGrp="1"/>
          </p:cNvSpPr>
          <p:nvPr>
            <p:ph type="ctrTitle"/>
          </p:nvPr>
        </p:nvSpPr>
        <p:spPr/>
        <p:txBody>
          <a:bodyPr/>
          <a:lstStyle/>
          <a:p>
            <a:r>
              <a:rPr lang="en-US" dirty="0"/>
              <a:t>D</a:t>
            </a:r>
            <a:r>
              <a:rPr lang="en-QA" dirty="0"/>
              <a:t>oen by : lubna hamed</a:t>
            </a:r>
          </a:p>
        </p:txBody>
      </p:sp>
    </p:spTree>
    <p:extLst>
      <p:ext uri="{BB962C8B-B14F-4D97-AF65-F5344CB8AC3E}">
        <p14:creationId xmlns:p14="http://schemas.microsoft.com/office/powerpoint/2010/main" val="2186139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AA80326-FC3B-A68E-B3AA-FCBE3E5E46EC}"/>
              </a:ext>
            </a:extLst>
          </p:cNvPr>
          <p:cNvSpPr/>
          <p:nvPr/>
        </p:nvSpPr>
        <p:spPr>
          <a:xfrm>
            <a:off x="6995160" y="338077"/>
            <a:ext cx="3817620" cy="1143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QA" sz="4000" dirty="0"/>
              <a:t>Move</a:t>
            </a:r>
          </a:p>
        </p:txBody>
      </p:sp>
      <p:sp>
        <p:nvSpPr>
          <p:cNvPr id="3" name="Rounded Rectangle 2">
            <a:extLst>
              <a:ext uri="{FF2B5EF4-FFF2-40B4-BE49-F238E27FC236}">
                <a16:creationId xmlns:a16="http://schemas.microsoft.com/office/drawing/2014/main" id="{55051533-6E98-AC2C-AD11-48B22F01A819}"/>
              </a:ext>
            </a:extLst>
          </p:cNvPr>
          <p:cNvSpPr/>
          <p:nvPr/>
        </p:nvSpPr>
        <p:spPr>
          <a:xfrm>
            <a:off x="1379220" y="296586"/>
            <a:ext cx="3817620" cy="1143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QA" sz="4000" dirty="0"/>
              <a:t>Reproduce</a:t>
            </a:r>
          </a:p>
        </p:txBody>
      </p:sp>
      <p:pic>
        <p:nvPicPr>
          <p:cNvPr id="4" name="Picture 2" descr="Kids Movement Vector Art, Icons, and Graphics for Free Download">
            <a:extLst>
              <a:ext uri="{FF2B5EF4-FFF2-40B4-BE49-F238E27FC236}">
                <a16:creationId xmlns:a16="http://schemas.microsoft.com/office/drawing/2014/main" id="{5144B4F4-FC8C-E27D-D3BA-97120D5EC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520" y="2780455"/>
            <a:ext cx="52451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ector Illustration Life Cycle Duck Stock Vector (Royalty Free) 512351638 |  Shutterstock">
            <a:extLst>
              <a:ext uri="{FF2B5EF4-FFF2-40B4-BE49-F238E27FC236}">
                <a16:creationId xmlns:a16="http://schemas.microsoft.com/office/drawing/2014/main" id="{73E47F2E-33DF-5D85-5196-9844B75BE7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 y="2272455"/>
            <a:ext cx="5829300" cy="35560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FAA63C2F-BCB1-5CEF-EFB5-8F6D177803B7}"/>
              </a:ext>
            </a:extLst>
          </p:cNvPr>
          <p:cNvCxnSpPr/>
          <p:nvPr/>
        </p:nvCxnSpPr>
        <p:spPr>
          <a:xfrm>
            <a:off x="3265764" y="1531620"/>
            <a:ext cx="0" cy="16209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BB6DFD33-75A7-50EB-FBB3-4FAB31BA6CFF}"/>
              </a:ext>
            </a:extLst>
          </p:cNvPr>
          <p:cNvCxnSpPr/>
          <p:nvPr/>
        </p:nvCxnSpPr>
        <p:spPr>
          <a:xfrm>
            <a:off x="8914360" y="1531620"/>
            <a:ext cx="0" cy="17456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2070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DC1069-3FCA-44E0-7F46-E03F05374042}"/>
              </a:ext>
            </a:extLst>
          </p:cNvPr>
          <p:cNvSpPr>
            <a:spLocks noGrp="1"/>
          </p:cNvSpPr>
          <p:nvPr>
            <p:ph type="title"/>
          </p:nvPr>
        </p:nvSpPr>
        <p:spPr>
          <a:xfrm>
            <a:off x="841248" y="182880"/>
            <a:ext cx="9720072" cy="14996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t>Different groups of animals </a:t>
            </a:r>
            <a:endParaRPr lang="en-QA" sz="4400" dirty="0"/>
          </a:p>
        </p:txBody>
      </p:sp>
      <p:sp>
        <p:nvSpPr>
          <p:cNvPr id="3" name="Content Placeholder 2">
            <a:extLst>
              <a:ext uri="{FF2B5EF4-FFF2-40B4-BE49-F238E27FC236}">
                <a16:creationId xmlns:a16="http://schemas.microsoft.com/office/drawing/2014/main" id="{7A16CF26-CBD1-6FF6-B642-21469114B456}"/>
              </a:ext>
            </a:extLst>
          </p:cNvPr>
          <p:cNvSpPr>
            <a:spLocks noGrp="1"/>
          </p:cNvSpPr>
          <p:nvPr>
            <p:ph idx="1"/>
          </p:nvPr>
        </p:nvSpPr>
        <p:spPr>
          <a:xfrm>
            <a:off x="423672" y="1682496"/>
            <a:ext cx="11344656" cy="4023360"/>
          </a:xfrm>
        </p:spPr>
        <p:txBody>
          <a:bodyPr>
            <a:noAutofit/>
          </a:bodyPr>
          <a:lstStyle/>
          <a:p>
            <a:r>
              <a:rPr lang="en-US" sz="3200" dirty="0"/>
              <a:t>T</a:t>
            </a:r>
            <a:r>
              <a:rPr lang="en-QA" sz="3200" dirty="0"/>
              <a:t>he teacher take the student for around to  school  garden  to observe  groups of animals :</a:t>
            </a:r>
            <a:endParaRPr lang="en-US" sz="3200" dirty="0"/>
          </a:p>
          <a:p>
            <a:r>
              <a:rPr lang="en-US" sz="3200" dirty="0"/>
              <a:t>T</a:t>
            </a:r>
            <a:r>
              <a:rPr lang="en-QA" sz="3200" dirty="0"/>
              <a:t>he first student  some animals give birth and some layed eggs </a:t>
            </a:r>
          </a:p>
          <a:p>
            <a:r>
              <a:rPr lang="en-US" sz="3200" dirty="0"/>
              <a:t>T</a:t>
            </a:r>
            <a:r>
              <a:rPr lang="en-QA" sz="3200" dirty="0"/>
              <a:t>he second student said wings and feathers.</a:t>
            </a:r>
          </a:p>
          <a:p>
            <a:r>
              <a:rPr lang="en-QA" sz="3200" dirty="0"/>
              <a:t>The third student said some have fur. </a:t>
            </a:r>
          </a:p>
          <a:p>
            <a:r>
              <a:rPr lang="en-US" sz="3200" dirty="0"/>
              <a:t>T</a:t>
            </a:r>
            <a:r>
              <a:rPr lang="en-QA" sz="3200" dirty="0"/>
              <a:t>he fourth student said  some have scales too.</a:t>
            </a:r>
          </a:p>
          <a:p>
            <a:r>
              <a:rPr lang="en-US" sz="3200" dirty="0"/>
              <a:t>T</a:t>
            </a:r>
            <a:r>
              <a:rPr lang="en-QA" sz="3200" dirty="0"/>
              <a:t>he fifth student said  some live in the water and some on the ground.</a:t>
            </a:r>
          </a:p>
        </p:txBody>
      </p:sp>
    </p:spTree>
    <p:extLst>
      <p:ext uri="{BB962C8B-B14F-4D97-AF65-F5344CB8AC3E}">
        <p14:creationId xmlns:p14="http://schemas.microsoft.com/office/powerpoint/2010/main" val="2659975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descr="5,900+ A Of A Turtle Clip Art Stock Illustrations, Royalty-Free Vector  Graphics &amp; Clip Art - iStock">
            <a:extLst>
              <a:ext uri="{FF2B5EF4-FFF2-40B4-BE49-F238E27FC236}">
                <a16:creationId xmlns:a16="http://schemas.microsoft.com/office/drawing/2014/main" id="{3CA5AE68-9731-1EA3-2E38-E46A5613A2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665" b="19115"/>
          <a:stretch/>
        </p:blipFill>
        <p:spPr bwMode="auto">
          <a:xfrm>
            <a:off x="10130588" y="3242945"/>
            <a:ext cx="1428750" cy="888978"/>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orse Clip Art Images - Free Download on Freepik">
            <a:extLst>
              <a:ext uri="{FF2B5EF4-FFF2-40B4-BE49-F238E27FC236}">
                <a16:creationId xmlns:a16="http://schemas.microsoft.com/office/drawing/2014/main" id="{6D0413DB-5864-DDD9-BB52-4891F6A3F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5958" y="4049627"/>
            <a:ext cx="1245818" cy="130407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onkey Clipart Images – Browse 38,064 Stock Photos, Vectors, and Video |  Adobe Stock">
            <a:extLst>
              <a:ext uri="{FF2B5EF4-FFF2-40B4-BE49-F238E27FC236}">
                <a16:creationId xmlns:a16="http://schemas.microsoft.com/office/drawing/2014/main" id="{9F4CEF0E-C455-56C7-DAE6-7AF8A53E61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939" r="9473"/>
          <a:stretch/>
        </p:blipFill>
        <p:spPr bwMode="auto">
          <a:xfrm>
            <a:off x="11032246" y="2071013"/>
            <a:ext cx="1054185" cy="11209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hicken Clipart Images – Browse 63,575 ...">
            <a:extLst>
              <a:ext uri="{FF2B5EF4-FFF2-40B4-BE49-F238E27FC236}">
                <a16:creationId xmlns:a16="http://schemas.microsoft.com/office/drawing/2014/main" id="{7222E93B-0AAC-DC1F-642F-AD60959846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896" t="4942" r="12321" b="9322"/>
          <a:stretch/>
        </p:blipFill>
        <p:spPr bwMode="auto">
          <a:xfrm>
            <a:off x="9966627" y="1966982"/>
            <a:ext cx="1054184" cy="122495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lipart Cat Images – Browse 205,021 ...">
            <a:extLst>
              <a:ext uri="{FF2B5EF4-FFF2-40B4-BE49-F238E27FC236}">
                <a16:creationId xmlns:a16="http://schemas.microsoft.com/office/drawing/2014/main" id="{2721FEA8-15C1-0E7A-5D72-B3F492FEA0D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375" r="14342"/>
          <a:stretch/>
        </p:blipFill>
        <p:spPr bwMode="auto">
          <a:xfrm>
            <a:off x="8914809" y="2011289"/>
            <a:ext cx="1032755" cy="11209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81143B21-4F45-06FA-7C82-9301DE4B7A75}"/>
              </a:ext>
            </a:extLst>
          </p:cNvPr>
          <p:cNvGraphicFramePr>
            <a:graphicFrameLocks noGrp="1"/>
          </p:cNvGraphicFramePr>
          <p:nvPr>
            <p:extLst>
              <p:ext uri="{D42A27DB-BD31-4B8C-83A1-F6EECF244321}">
                <p14:modId xmlns:p14="http://schemas.microsoft.com/office/powerpoint/2010/main" val="3920246153"/>
              </p:ext>
            </p:extLst>
          </p:nvPr>
        </p:nvGraphicFramePr>
        <p:xfrm>
          <a:off x="786809" y="719666"/>
          <a:ext cx="10696354" cy="1219200"/>
        </p:xfrm>
        <a:graphic>
          <a:graphicData uri="http://schemas.openxmlformats.org/drawingml/2006/table">
            <a:tbl>
              <a:tblPr firstRow="1" bandRow="1">
                <a:tableStyleId>{5C22544A-7EE6-4342-B048-85BDC9FD1C3A}</a:tableStyleId>
              </a:tblPr>
              <a:tblGrid>
                <a:gridCol w="10696354">
                  <a:extLst>
                    <a:ext uri="{9D8B030D-6E8A-4147-A177-3AD203B41FA5}">
                      <a16:colId xmlns:a16="http://schemas.microsoft.com/office/drawing/2014/main" val="551812689"/>
                    </a:ext>
                  </a:extLst>
                </a:gridCol>
              </a:tblGrid>
              <a:tr h="747628">
                <a:tc>
                  <a:txBody>
                    <a:bodyPr/>
                    <a:lstStyle/>
                    <a:p>
                      <a:r>
                        <a:rPr lang="en-QA" dirty="0"/>
                        <a:t> </a:t>
                      </a:r>
                      <a:r>
                        <a:rPr lang="en-QA" sz="2800" dirty="0"/>
                        <a:t>the teacher give each boy group of pictures  ask him or her to  sort to animals give birth and animals lay eggs </a:t>
                      </a:r>
                    </a:p>
                    <a:p>
                      <a:endParaRPr lang="en-QA" dirty="0"/>
                    </a:p>
                  </a:txBody>
                  <a:tcPr/>
                </a:tc>
                <a:extLst>
                  <a:ext uri="{0D108BD9-81ED-4DB2-BD59-A6C34878D82A}">
                    <a16:rowId xmlns:a16="http://schemas.microsoft.com/office/drawing/2014/main" val="1085725399"/>
                  </a:ext>
                </a:extLst>
              </a:tr>
            </a:tbl>
          </a:graphicData>
        </a:graphic>
      </p:graphicFrame>
      <p:graphicFrame>
        <p:nvGraphicFramePr>
          <p:cNvPr id="3" name="Table 2">
            <a:extLst>
              <a:ext uri="{FF2B5EF4-FFF2-40B4-BE49-F238E27FC236}">
                <a16:creationId xmlns:a16="http://schemas.microsoft.com/office/drawing/2014/main" id="{EFB29FBC-CDCA-AD11-BEB4-1DF317441609}"/>
              </a:ext>
            </a:extLst>
          </p:cNvPr>
          <p:cNvGraphicFramePr>
            <a:graphicFrameLocks noGrp="1"/>
          </p:cNvGraphicFramePr>
          <p:nvPr>
            <p:extLst>
              <p:ext uri="{D42A27DB-BD31-4B8C-83A1-F6EECF244321}">
                <p14:modId xmlns:p14="http://schemas.microsoft.com/office/powerpoint/2010/main" val="3940111786"/>
              </p:ext>
            </p:extLst>
          </p:nvPr>
        </p:nvGraphicFramePr>
        <p:xfrm>
          <a:off x="678860" y="2145627"/>
          <a:ext cx="8128000" cy="4227242"/>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917785019"/>
                    </a:ext>
                  </a:extLst>
                </a:gridCol>
                <a:gridCol w="4064000">
                  <a:extLst>
                    <a:ext uri="{9D8B030D-6E8A-4147-A177-3AD203B41FA5}">
                      <a16:colId xmlns:a16="http://schemas.microsoft.com/office/drawing/2014/main" val="1164927124"/>
                    </a:ext>
                  </a:extLst>
                </a:gridCol>
              </a:tblGrid>
              <a:tr h="1187192">
                <a:tc>
                  <a:txBody>
                    <a:bodyPr/>
                    <a:lstStyle/>
                    <a:p>
                      <a:pPr algn="ctr"/>
                      <a:r>
                        <a:rPr lang="en-QA" sz="4000" dirty="0"/>
                        <a:t>Animals that give birth:</a:t>
                      </a:r>
                    </a:p>
                  </a:txBody>
                  <a:tcPr/>
                </a:tc>
                <a:tc>
                  <a:txBody>
                    <a:bodyPr/>
                    <a:lstStyle/>
                    <a:p>
                      <a:pPr algn="ctr"/>
                      <a:r>
                        <a:rPr lang="en-QA" sz="4000" dirty="0"/>
                        <a:t>Animals that lay eggs:</a:t>
                      </a:r>
                    </a:p>
                  </a:txBody>
                  <a:tcPr/>
                </a:tc>
                <a:extLst>
                  <a:ext uri="{0D108BD9-81ED-4DB2-BD59-A6C34878D82A}">
                    <a16:rowId xmlns:a16="http://schemas.microsoft.com/office/drawing/2014/main" val="1945540940"/>
                  </a:ext>
                </a:extLst>
              </a:tr>
              <a:tr h="2916602">
                <a:tc>
                  <a:txBody>
                    <a:bodyPr/>
                    <a:lstStyle/>
                    <a:p>
                      <a:endParaRPr lang="en-QA" dirty="0"/>
                    </a:p>
                  </a:txBody>
                  <a:tcPr/>
                </a:tc>
                <a:tc>
                  <a:txBody>
                    <a:bodyPr/>
                    <a:lstStyle/>
                    <a:p>
                      <a:endParaRPr lang="en-QA" dirty="0"/>
                    </a:p>
                  </a:txBody>
                  <a:tcPr/>
                </a:tc>
                <a:extLst>
                  <a:ext uri="{0D108BD9-81ED-4DB2-BD59-A6C34878D82A}">
                    <a16:rowId xmlns:a16="http://schemas.microsoft.com/office/drawing/2014/main" val="208649787"/>
                  </a:ext>
                </a:extLst>
              </a:tr>
            </a:tbl>
          </a:graphicData>
        </a:graphic>
      </p:graphicFrame>
      <p:graphicFrame>
        <p:nvGraphicFramePr>
          <p:cNvPr id="5" name="Table 4">
            <a:extLst>
              <a:ext uri="{FF2B5EF4-FFF2-40B4-BE49-F238E27FC236}">
                <a16:creationId xmlns:a16="http://schemas.microsoft.com/office/drawing/2014/main" id="{5FEB18DB-678F-8FC6-7954-270DDE31D125}"/>
              </a:ext>
            </a:extLst>
          </p:cNvPr>
          <p:cNvGraphicFramePr>
            <a:graphicFrameLocks noGrp="1"/>
          </p:cNvGraphicFramePr>
          <p:nvPr>
            <p:extLst>
              <p:ext uri="{D42A27DB-BD31-4B8C-83A1-F6EECF244321}">
                <p14:modId xmlns:p14="http://schemas.microsoft.com/office/powerpoint/2010/main" val="1380816940"/>
              </p:ext>
            </p:extLst>
          </p:nvPr>
        </p:nvGraphicFramePr>
        <p:xfrm>
          <a:off x="15819605" y="3236881"/>
          <a:ext cx="416560" cy="201491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2232595867"/>
                    </a:ext>
                  </a:extLst>
                </a:gridCol>
                <a:gridCol w="208280">
                  <a:extLst>
                    <a:ext uri="{9D8B030D-6E8A-4147-A177-3AD203B41FA5}">
                      <a16:colId xmlns:a16="http://schemas.microsoft.com/office/drawing/2014/main" val="4021394038"/>
                    </a:ext>
                  </a:extLst>
                </a:gridCol>
              </a:tblGrid>
              <a:tr h="671638">
                <a:tc>
                  <a:txBody>
                    <a:bodyPr/>
                    <a:lstStyle/>
                    <a:p>
                      <a:endParaRPr lang="en-QA" dirty="0"/>
                    </a:p>
                  </a:txBody>
                  <a:tcPr>
                    <a:noFill/>
                  </a:tcPr>
                </a:tc>
                <a:tc>
                  <a:txBody>
                    <a:bodyPr/>
                    <a:lstStyle/>
                    <a:p>
                      <a:endParaRPr lang="en-QA" dirty="0"/>
                    </a:p>
                  </a:txBody>
                  <a:tcPr>
                    <a:noFill/>
                  </a:tcPr>
                </a:tc>
                <a:extLst>
                  <a:ext uri="{0D108BD9-81ED-4DB2-BD59-A6C34878D82A}">
                    <a16:rowId xmlns:a16="http://schemas.microsoft.com/office/drawing/2014/main" val="802669415"/>
                  </a:ext>
                </a:extLst>
              </a:tr>
              <a:tr h="671638">
                <a:tc>
                  <a:txBody>
                    <a:bodyPr/>
                    <a:lstStyle/>
                    <a:p>
                      <a:endParaRPr lang="en-QA" dirty="0"/>
                    </a:p>
                  </a:txBody>
                  <a:tcPr>
                    <a:noFill/>
                  </a:tcPr>
                </a:tc>
                <a:tc>
                  <a:txBody>
                    <a:bodyPr/>
                    <a:lstStyle/>
                    <a:p>
                      <a:endParaRPr lang="en-QA" dirty="0"/>
                    </a:p>
                  </a:txBody>
                  <a:tcPr>
                    <a:noFill/>
                  </a:tcPr>
                </a:tc>
                <a:extLst>
                  <a:ext uri="{0D108BD9-81ED-4DB2-BD59-A6C34878D82A}">
                    <a16:rowId xmlns:a16="http://schemas.microsoft.com/office/drawing/2014/main" val="924852574"/>
                  </a:ext>
                </a:extLst>
              </a:tr>
              <a:tr h="671638">
                <a:tc>
                  <a:txBody>
                    <a:bodyPr/>
                    <a:lstStyle/>
                    <a:p>
                      <a:endParaRPr lang="en-QA"/>
                    </a:p>
                  </a:txBody>
                  <a:tcPr>
                    <a:noFill/>
                  </a:tcPr>
                </a:tc>
                <a:tc>
                  <a:txBody>
                    <a:bodyPr/>
                    <a:lstStyle/>
                    <a:p>
                      <a:endParaRPr lang="en-QA" dirty="0"/>
                    </a:p>
                  </a:txBody>
                  <a:tcPr>
                    <a:noFill/>
                  </a:tcPr>
                </a:tc>
                <a:extLst>
                  <a:ext uri="{0D108BD9-81ED-4DB2-BD59-A6C34878D82A}">
                    <a16:rowId xmlns:a16="http://schemas.microsoft.com/office/drawing/2014/main" val="2137654432"/>
                  </a:ext>
                </a:extLst>
              </a:tr>
            </a:tbl>
          </a:graphicData>
        </a:graphic>
      </p:graphicFrame>
      <p:pic>
        <p:nvPicPr>
          <p:cNvPr id="4102" name="Picture 6" descr="Snake Clipart Vector Art, Icons, and Graphics for Free Download">
            <a:extLst>
              <a:ext uri="{FF2B5EF4-FFF2-40B4-BE49-F238E27FC236}">
                <a16:creationId xmlns:a16="http://schemas.microsoft.com/office/drawing/2014/main" id="{8F4B093A-E789-7CF8-AC23-AC7562D4F8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49513" y="3185077"/>
            <a:ext cx="1347356" cy="1347356"/>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Dog Clipart Vector Art, Icons, and ...">
            <a:extLst>
              <a:ext uri="{FF2B5EF4-FFF2-40B4-BE49-F238E27FC236}">
                <a16:creationId xmlns:a16="http://schemas.microsoft.com/office/drawing/2014/main" id="{4EA7644B-A577-3EAE-237A-E8B8ED02F0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33873" y="4608318"/>
            <a:ext cx="1107770" cy="1184344"/>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Green Frog On A White Background Stock Illustration - Download Image Now -  Frog, Toad, Cartoon - iStock">
            <a:extLst>
              <a:ext uri="{FF2B5EF4-FFF2-40B4-BE49-F238E27FC236}">
                <a16:creationId xmlns:a16="http://schemas.microsoft.com/office/drawing/2014/main" id="{9C8AAEE3-CA36-9D8E-0B51-DB3DA7D6E7A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402" t="16045" r="20583" b="17916"/>
          <a:stretch/>
        </p:blipFill>
        <p:spPr bwMode="auto">
          <a:xfrm rot="10800000" flipV="1">
            <a:off x="10076347" y="4259248"/>
            <a:ext cx="849611" cy="967132"/>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Insect Clipart-Caterpiller Insects Animal Clipart">
            <a:extLst>
              <a:ext uri="{FF2B5EF4-FFF2-40B4-BE49-F238E27FC236}">
                <a16:creationId xmlns:a16="http://schemas.microsoft.com/office/drawing/2014/main" id="{2B3277F1-653F-D7C8-98CE-1D93D65761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53541" y="5346124"/>
            <a:ext cx="1245819" cy="971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37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068 0.06736 L -0.54258 0.19606 " pathEditMode="relative" rAng="0" ptsTypes="AA">
                                      <p:cBhvr>
                                        <p:cTn id="6" dur="2000" fill="hold"/>
                                        <p:tgtEl>
                                          <p:spTgt spid="4098"/>
                                        </p:tgtEl>
                                        <p:attrNameLst>
                                          <p:attrName>ppt_x</p:attrName>
                                          <p:attrName>ppt_y</p:attrName>
                                        </p:attrNameLst>
                                      </p:cBhvr>
                                      <p:rCtr x="-26602" y="6435"/>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86 0.06227 L -0.40469 0.2074 " pathEditMode="relative" ptsTypes="AA">
                                      <p:cBhvr>
                                        <p:cTn id="10" dur="2000" fill="hold"/>
                                        <p:tgtEl>
                                          <p:spTgt spid="410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1263 -0.02477 L -0.82357 0.25532 " pathEditMode="relative" ptsTypes="AA">
                                      <p:cBhvr>
                                        <p:cTn id="14" dur="2000" fill="hold"/>
                                        <p:tgtEl>
                                          <p:spTgt spid="4104"/>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4179 0.00185 L -0.33919 0.24213 " pathEditMode="relative" ptsTypes="AA">
                                      <p:cBhvr>
                                        <p:cTn id="18" dur="2000" fill="hold"/>
                                        <p:tgtEl>
                                          <p:spTgt spid="4102"/>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1588 0.02315 L -0.23984 0.03519 " pathEditMode="relative" ptsTypes="AA">
                                      <p:cBhvr>
                                        <p:cTn id="22" dur="2000" fill="hold"/>
                                        <p:tgtEl>
                                          <p:spTgt spid="4112"/>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3191 0.05533 L -0.64688 0.05533 " pathEditMode="relative" ptsTypes="AA">
                                      <p:cBhvr>
                                        <p:cTn id="26" dur="2000" fill="hold"/>
                                        <p:tgtEl>
                                          <p:spTgt spid="4108"/>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6953 -0.12385 L -0.29323 -0.0169 " pathEditMode="relative" rAng="0" ptsTypes="AA">
                                      <p:cBhvr>
                                        <p:cTn id="30" dur="2000" fill="hold"/>
                                        <p:tgtEl>
                                          <p:spTgt spid="4116"/>
                                        </p:tgtEl>
                                        <p:attrNameLst>
                                          <p:attrName>ppt_x</p:attrName>
                                          <p:attrName>ppt_y</p:attrName>
                                        </p:attrNameLst>
                                      </p:cBhvr>
                                      <p:rCtr x="-11185" y="5347"/>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12395 -0.09723 L -0.6504 0.1324 " pathEditMode="relative" rAng="0" ptsTypes="AA">
                                      <p:cBhvr>
                                        <p:cTn id="34" dur="2000" fill="hold"/>
                                        <p:tgtEl>
                                          <p:spTgt spid="4114"/>
                                        </p:tgtEl>
                                        <p:attrNameLst>
                                          <p:attrName>ppt_x</p:attrName>
                                          <p:attrName>ppt_y</p:attrName>
                                        </p:attrNameLst>
                                      </p:cBhvr>
                                      <p:rCtr x="-38724" y="11481"/>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00885 -0.12662 L -0.27565 -0.07199 " pathEditMode="relative" rAng="0" ptsTypes="AA">
                                      <p:cBhvr>
                                        <p:cTn id="38" dur="2000" fill="hold"/>
                                        <p:tgtEl>
                                          <p:spTgt spid="4118"/>
                                        </p:tgtEl>
                                        <p:attrNameLst>
                                          <p:attrName>ppt_x</p:attrName>
                                          <p:attrName>ppt_y</p:attrName>
                                        </p:attrNameLst>
                                      </p:cBhvr>
                                      <p:rCtr x="-14232" y="2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1143B21-4F45-06FA-7C82-9301DE4B7A75}"/>
              </a:ext>
            </a:extLst>
          </p:cNvPr>
          <p:cNvGraphicFramePr>
            <a:graphicFrameLocks noGrp="1"/>
          </p:cNvGraphicFramePr>
          <p:nvPr>
            <p:extLst>
              <p:ext uri="{D42A27DB-BD31-4B8C-83A1-F6EECF244321}">
                <p14:modId xmlns:p14="http://schemas.microsoft.com/office/powerpoint/2010/main" val="3081263308"/>
              </p:ext>
            </p:extLst>
          </p:nvPr>
        </p:nvGraphicFramePr>
        <p:xfrm>
          <a:off x="1294795" y="284188"/>
          <a:ext cx="9602409" cy="7090824"/>
        </p:xfrm>
        <a:graphic>
          <a:graphicData uri="http://schemas.openxmlformats.org/drawingml/2006/table">
            <a:tbl>
              <a:tblPr firstRow="1" bandRow="1">
                <a:tableStyleId>{5C22544A-7EE6-4342-B048-85BDC9FD1C3A}</a:tableStyleId>
              </a:tblPr>
              <a:tblGrid>
                <a:gridCol w="9602409">
                  <a:extLst>
                    <a:ext uri="{9D8B030D-6E8A-4147-A177-3AD203B41FA5}">
                      <a16:colId xmlns:a16="http://schemas.microsoft.com/office/drawing/2014/main" val="551812689"/>
                    </a:ext>
                  </a:extLst>
                </a:gridCol>
              </a:tblGrid>
              <a:tr h="5659412">
                <a:tc>
                  <a:txBody>
                    <a:bodyPr/>
                    <a:lstStyle/>
                    <a:p>
                      <a:r>
                        <a:rPr lang="en-QA" sz="1900" dirty="0"/>
                        <a:t>  </a:t>
                      </a:r>
                      <a:r>
                        <a:rPr lang="en-QA" sz="4000" dirty="0"/>
                        <a:t>The teacher brought a bird to ask  the students and </a:t>
                      </a:r>
                    </a:p>
                    <a:p>
                      <a:r>
                        <a:rPr lang="en-QA" sz="4000" dirty="0"/>
                        <a:t>What do you guys  see ?</a:t>
                      </a:r>
                    </a:p>
                    <a:p>
                      <a:r>
                        <a:rPr lang="en-QA" sz="4000" dirty="0"/>
                        <a:t>The students answered </a:t>
                      </a:r>
                      <a:r>
                        <a:rPr lang="en-US" sz="4000" dirty="0"/>
                        <a:t>“We </a:t>
                      </a:r>
                      <a:r>
                        <a:rPr lang="en-QA" sz="4000" dirty="0"/>
                        <a:t>can see a bird.”</a:t>
                      </a:r>
                    </a:p>
                    <a:p>
                      <a:r>
                        <a:rPr lang="en-QA" sz="4000" dirty="0"/>
                        <a:t>What covers it’s body ?</a:t>
                      </a:r>
                    </a:p>
                    <a:p>
                      <a:r>
                        <a:rPr lang="en-QA" sz="4000" dirty="0"/>
                        <a:t>The students  answered “Feathers!”</a:t>
                      </a:r>
                    </a:p>
                    <a:p>
                      <a:r>
                        <a:rPr lang="en-QA" sz="4000" dirty="0"/>
                        <a:t>Can you describe the bird  ?</a:t>
                      </a:r>
                    </a:p>
                    <a:p>
                      <a:r>
                        <a:rPr lang="en-QA" sz="4000" dirty="0"/>
                        <a:t>“It has beak and wings” the students answered</a:t>
                      </a:r>
                    </a:p>
                    <a:p>
                      <a:endParaRPr lang="en-QA" sz="4000" dirty="0"/>
                    </a:p>
                    <a:p>
                      <a:endParaRPr lang="en-QA" sz="1900" dirty="0"/>
                    </a:p>
                  </a:txBody>
                  <a:tcPr marL="95664" marR="95664" marT="47832" marB="47832"/>
                </a:tc>
                <a:extLst>
                  <a:ext uri="{0D108BD9-81ED-4DB2-BD59-A6C34878D82A}">
                    <a16:rowId xmlns:a16="http://schemas.microsoft.com/office/drawing/2014/main" val="1085725399"/>
                  </a:ext>
                </a:extLst>
              </a:tr>
            </a:tbl>
          </a:graphicData>
        </a:graphic>
      </p:graphicFrame>
    </p:spTree>
    <p:extLst>
      <p:ext uri="{BB962C8B-B14F-4D97-AF65-F5344CB8AC3E}">
        <p14:creationId xmlns:p14="http://schemas.microsoft.com/office/powerpoint/2010/main" val="2208923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lat illustration of cute pleasant bird friendly character white background">
            <a:extLst>
              <a:ext uri="{FF2B5EF4-FFF2-40B4-BE49-F238E27FC236}">
                <a16:creationId xmlns:a16="http://schemas.microsoft.com/office/drawing/2014/main" id="{72878316-84D1-22F7-2C26-C799C845B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202" y="1251684"/>
            <a:ext cx="3835086" cy="38350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3B7597-EFBF-406A-947F-2F44D0D650C2}"/>
              </a:ext>
            </a:extLst>
          </p:cNvPr>
          <p:cNvSpPr txBox="1"/>
          <p:nvPr/>
        </p:nvSpPr>
        <p:spPr>
          <a:xfrm>
            <a:off x="685801" y="1866677"/>
            <a:ext cx="2130136" cy="707886"/>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QA" sz="4000" dirty="0"/>
              <a:t>feather</a:t>
            </a:r>
          </a:p>
        </p:txBody>
      </p:sp>
      <p:sp>
        <p:nvSpPr>
          <p:cNvPr id="4" name="TextBox 3">
            <a:extLst>
              <a:ext uri="{FF2B5EF4-FFF2-40B4-BE49-F238E27FC236}">
                <a16:creationId xmlns:a16="http://schemas.microsoft.com/office/drawing/2014/main" id="{6BAF7FA8-73D2-89FF-4C6C-C3F6158D0283}"/>
              </a:ext>
            </a:extLst>
          </p:cNvPr>
          <p:cNvSpPr txBox="1"/>
          <p:nvPr/>
        </p:nvSpPr>
        <p:spPr>
          <a:xfrm>
            <a:off x="611186" y="4121728"/>
            <a:ext cx="2130136" cy="707886"/>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QA" sz="4000" dirty="0"/>
              <a:t>wings</a:t>
            </a:r>
          </a:p>
        </p:txBody>
      </p:sp>
      <p:sp>
        <p:nvSpPr>
          <p:cNvPr id="5" name="TextBox 4">
            <a:extLst>
              <a:ext uri="{FF2B5EF4-FFF2-40B4-BE49-F238E27FC236}">
                <a16:creationId xmlns:a16="http://schemas.microsoft.com/office/drawing/2014/main" id="{7F9CC50F-CDE9-3608-696D-2E22A302A31A}"/>
              </a:ext>
            </a:extLst>
          </p:cNvPr>
          <p:cNvSpPr txBox="1"/>
          <p:nvPr/>
        </p:nvSpPr>
        <p:spPr>
          <a:xfrm>
            <a:off x="9082108" y="1866677"/>
            <a:ext cx="2130136" cy="707886"/>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QA" sz="4000" dirty="0"/>
              <a:t>Beak</a:t>
            </a:r>
          </a:p>
        </p:txBody>
      </p:sp>
      <p:sp>
        <p:nvSpPr>
          <p:cNvPr id="6" name="TextBox 5">
            <a:extLst>
              <a:ext uri="{FF2B5EF4-FFF2-40B4-BE49-F238E27FC236}">
                <a16:creationId xmlns:a16="http://schemas.microsoft.com/office/drawing/2014/main" id="{66F07A93-5BBF-E887-B4C7-77AD0A99C7A5}"/>
              </a:ext>
            </a:extLst>
          </p:cNvPr>
          <p:cNvSpPr txBox="1"/>
          <p:nvPr/>
        </p:nvSpPr>
        <p:spPr>
          <a:xfrm>
            <a:off x="5030932" y="379046"/>
            <a:ext cx="2130136" cy="707886"/>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pPr algn="ctr"/>
            <a:r>
              <a:rPr lang="en-QA" sz="4000" dirty="0"/>
              <a:t>Bird</a:t>
            </a:r>
          </a:p>
        </p:txBody>
      </p:sp>
      <p:cxnSp>
        <p:nvCxnSpPr>
          <p:cNvPr id="8" name="Straight Arrow Connector 7">
            <a:extLst>
              <a:ext uri="{FF2B5EF4-FFF2-40B4-BE49-F238E27FC236}">
                <a16:creationId xmlns:a16="http://schemas.microsoft.com/office/drawing/2014/main" id="{24417179-B74F-F045-7F6C-6B4EFB49A9D5}"/>
              </a:ext>
            </a:extLst>
          </p:cNvPr>
          <p:cNvCxnSpPr>
            <a:cxnSpLocks/>
          </p:cNvCxnSpPr>
          <p:nvPr/>
        </p:nvCxnSpPr>
        <p:spPr>
          <a:xfrm flipH="1">
            <a:off x="6803136" y="2220620"/>
            <a:ext cx="2234568" cy="353943"/>
          </a:xfrm>
          <a:prstGeom prst="straightConnector1">
            <a:avLst/>
          </a:prstGeom>
          <a:ln>
            <a:solidFill>
              <a:schemeClr val="tx1">
                <a:lumMod val="95000"/>
                <a:lumOff val="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a:extLst>
              <a:ext uri="{FF2B5EF4-FFF2-40B4-BE49-F238E27FC236}">
                <a16:creationId xmlns:a16="http://schemas.microsoft.com/office/drawing/2014/main" id="{5DBF30FB-04B9-D402-A7E3-0F15C35662A7}"/>
              </a:ext>
            </a:extLst>
          </p:cNvPr>
          <p:cNvCxnSpPr>
            <a:cxnSpLocks/>
          </p:cNvCxnSpPr>
          <p:nvPr/>
        </p:nvCxnSpPr>
        <p:spPr>
          <a:xfrm>
            <a:off x="2535382" y="1893506"/>
            <a:ext cx="2911934" cy="609633"/>
          </a:xfrm>
          <a:prstGeom prst="straightConnector1">
            <a:avLst/>
          </a:prstGeom>
          <a:ln>
            <a:solidFill>
              <a:schemeClr val="tx1">
                <a:lumMod val="95000"/>
                <a:lumOff val="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a:extLst>
              <a:ext uri="{FF2B5EF4-FFF2-40B4-BE49-F238E27FC236}">
                <a16:creationId xmlns:a16="http://schemas.microsoft.com/office/drawing/2014/main" id="{9622322F-32C5-F352-643F-F7191EC48A8F}"/>
              </a:ext>
            </a:extLst>
          </p:cNvPr>
          <p:cNvCxnSpPr>
            <a:cxnSpLocks/>
          </p:cNvCxnSpPr>
          <p:nvPr/>
        </p:nvCxnSpPr>
        <p:spPr>
          <a:xfrm flipV="1">
            <a:off x="1979841" y="3429000"/>
            <a:ext cx="3250527" cy="976088"/>
          </a:xfrm>
          <a:prstGeom prst="straightConnector1">
            <a:avLst/>
          </a:prstGeom>
          <a:ln>
            <a:solidFill>
              <a:schemeClr val="tx1">
                <a:lumMod val="95000"/>
                <a:lumOff val="5000"/>
              </a:schemeClr>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8664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1143B21-4F45-06FA-7C82-9301DE4B7A75}"/>
              </a:ext>
            </a:extLst>
          </p:cNvPr>
          <p:cNvGraphicFramePr>
            <a:graphicFrameLocks noGrp="1"/>
          </p:cNvGraphicFramePr>
          <p:nvPr>
            <p:extLst>
              <p:ext uri="{D42A27DB-BD31-4B8C-83A1-F6EECF244321}">
                <p14:modId xmlns:p14="http://schemas.microsoft.com/office/powerpoint/2010/main" val="2290721238"/>
              </p:ext>
            </p:extLst>
          </p:nvPr>
        </p:nvGraphicFramePr>
        <p:xfrm>
          <a:off x="1080880" y="804333"/>
          <a:ext cx="10030237" cy="5249331"/>
        </p:xfrm>
        <a:graphic>
          <a:graphicData uri="http://schemas.openxmlformats.org/drawingml/2006/table">
            <a:tbl>
              <a:tblPr firstRow="1" bandRow="1">
                <a:tableStyleId>{5C22544A-7EE6-4342-B048-85BDC9FD1C3A}</a:tableStyleId>
              </a:tblPr>
              <a:tblGrid>
                <a:gridCol w="10030237">
                  <a:extLst>
                    <a:ext uri="{9D8B030D-6E8A-4147-A177-3AD203B41FA5}">
                      <a16:colId xmlns:a16="http://schemas.microsoft.com/office/drawing/2014/main" val="551812689"/>
                    </a:ext>
                  </a:extLst>
                </a:gridCol>
              </a:tblGrid>
              <a:tr h="5249331">
                <a:tc>
                  <a:txBody>
                    <a:bodyPr/>
                    <a:lstStyle/>
                    <a:p>
                      <a:r>
                        <a:rPr lang="en-QA" sz="2000" dirty="0"/>
                        <a:t> </a:t>
                      </a:r>
                      <a:r>
                        <a:rPr lang="en-QA" sz="3100" dirty="0"/>
                        <a:t>The teacher brought a cat asked  the students</a:t>
                      </a:r>
                    </a:p>
                    <a:p>
                      <a:r>
                        <a:rPr lang="en-QA" sz="3100" dirty="0"/>
                        <a:t>What did they see ?</a:t>
                      </a:r>
                    </a:p>
                    <a:p>
                      <a:r>
                        <a:rPr lang="en-QA" sz="3100" dirty="0"/>
                        <a:t>The students answered </a:t>
                      </a:r>
                      <a:r>
                        <a:rPr lang="en-US" sz="3100" dirty="0"/>
                        <a:t>we</a:t>
                      </a:r>
                      <a:r>
                        <a:rPr lang="en-QA" sz="3100" dirty="0"/>
                        <a:t> can see acat </a:t>
                      </a:r>
                    </a:p>
                    <a:p>
                      <a:r>
                        <a:rPr lang="en-QA" sz="3100" dirty="0"/>
                        <a:t>What covers its body ?</a:t>
                      </a:r>
                    </a:p>
                    <a:p>
                      <a:r>
                        <a:rPr lang="en-QA" sz="3100" dirty="0"/>
                        <a:t>The students  answered Fur</a:t>
                      </a:r>
                    </a:p>
                    <a:p>
                      <a:r>
                        <a:rPr lang="en-QA" sz="3100" dirty="0"/>
                        <a:t>The teacher shows the student different pictures of mammals. </a:t>
                      </a:r>
                    </a:p>
                    <a:p>
                      <a:r>
                        <a:rPr lang="en-QA" sz="3100" dirty="0"/>
                        <a:t>The students have to observe that some mammals have fur and others have hair  and some live in the water and use their lungs to breathe underwater.</a:t>
                      </a:r>
                    </a:p>
                    <a:p>
                      <a:endParaRPr lang="en-QA" sz="2000" dirty="0"/>
                    </a:p>
                  </a:txBody>
                  <a:tcPr marL="102794" marR="102794" marT="51397" marB="51397"/>
                </a:tc>
                <a:extLst>
                  <a:ext uri="{0D108BD9-81ED-4DB2-BD59-A6C34878D82A}">
                    <a16:rowId xmlns:a16="http://schemas.microsoft.com/office/drawing/2014/main" val="1085725399"/>
                  </a:ext>
                </a:extLst>
              </a:tr>
            </a:tbl>
          </a:graphicData>
        </a:graphic>
      </p:graphicFrame>
    </p:spTree>
    <p:extLst>
      <p:ext uri="{BB962C8B-B14F-4D97-AF65-F5344CB8AC3E}">
        <p14:creationId xmlns:p14="http://schemas.microsoft.com/office/powerpoint/2010/main" val="3543352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B7597-EFBF-406A-947F-2F44D0D650C2}"/>
              </a:ext>
            </a:extLst>
          </p:cNvPr>
          <p:cNvSpPr txBox="1"/>
          <p:nvPr/>
        </p:nvSpPr>
        <p:spPr>
          <a:xfrm>
            <a:off x="685801" y="1866677"/>
            <a:ext cx="2130136" cy="707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QA" sz="4000" dirty="0"/>
              <a:t>fur</a:t>
            </a:r>
          </a:p>
        </p:txBody>
      </p:sp>
      <p:sp>
        <p:nvSpPr>
          <p:cNvPr id="5" name="TextBox 4">
            <a:extLst>
              <a:ext uri="{FF2B5EF4-FFF2-40B4-BE49-F238E27FC236}">
                <a16:creationId xmlns:a16="http://schemas.microsoft.com/office/drawing/2014/main" id="{7F9CC50F-CDE9-3608-696D-2E22A302A31A}"/>
              </a:ext>
            </a:extLst>
          </p:cNvPr>
          <p:cNvSpPr txBox="1"/>
          <p:nvPr/>
        </p:nvSpPr>
        <p:spPr>
          <a:xfrm>
            <a:off x="9139490" y="1952327"/>
            <a:ext cx="2130136" cy="707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4000" dirty="0"/>
              <a:t>legs</a:t>
            </a:r>
            <a:endParaRPr lang="en-QA" sz="4000" dirty="0"/>
          </a:p>
        </p:txBody>
      </p:sp>
      <p:sp>
        <p:nvSpPr>
          <p:cNvPr id="6" name="TextBox 5">
            <a:extLst>
              <a:ext uri="{FF2B5EF4-FFF2-40B4-BE49-F238E27FC236}">
                <a16:creationId xmlns:a16="http://schemas.microsoft.com/office/drawing/2014/main" id="{66F07A93-5BBF-E887-B4C7-77AD0A99C7A5}"/>
              </a:ext>
            </a:extLst>
          </p:cNvPr>
          <p:cNvSpPr txBox="1"/>
          <p:nvPr/>
        </p:nvSpPr>
        <p:spPr>
          <a:xfrm>
            <a:off x="4843688" y="424663"/>
            <a:ext cx="2130136" cy="707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QA" sz="4000" dirty="0"/>
              <a:t>Mammal</a:t>
            </a:r>
          </a:p>
        </p:txBody>
      </p:sp>
      <p:pic>
        <p:nvPicPr>
          <p:cNvPr id="7170" name="Picture 2" descr="55,118 Cat Cartoon Clipart Royalty-Free ...">
            <a:extLst>
              <a:ext uri="{FF2B5EF4-FFF2-40B4-BE49-F238E27FC236}">
                <a16:creationId xmlns:a16="http://schemas.microsoft.com/office/drawing/2014/main" id="{278090AC-9696-08F1-DB76-2E33A190C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688" y="1694607"/>
            <a:ext cx="2514600" cy="3238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24417179-B74F-F045-7F6C-6B4EFB49A9D5}"/>
              </a:ext>
            </a:extLst>
          </p:cNvPr>
          <p:cNvCxnSpPr>
            <a:cxnSpLocks/>
          </p:cNvCxnSpPr>
          <p:nvPr/>
        </p:nvCxnSpPr>
        <p:spPr>
          <a:xfrm flipH="1">
            <a:off x="6096000" y="2660213"/>
            <a:ext cx="3709640" cy="1991680"/>
          </a:xfrm>
          <a:prstGeom prst="straightConnector1">
            <a:avLst/>
          </a:prstGeom>
          <a:ln>
            <a:solidFill>
              <a:schemeClr val="tx1">
                <a:lumMod val="95000"/>
                <a:lumOff val="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7" name="Straight Arrow Connector 16">
            <a:extLst>
              <a:ext uri="{FF2B5EF4-FFF2-40B4-BE49-F238E27FC236}">
                <a16:creationId xmlns:a16="http://schemas.microsoft.com/office/drawing/2014/main" id="{ADC1648D-B058-9745-2690-3D781E4B51B5}"/>
              </a:ext>
            </a:extLst>
          </p:cNvPr>
          <p:cNvCxnSpPr>
            <a:cxnSpLocks/>
          </p:cNvCxnSpPr>
          <p:nvPr/>
        </p:nvCxnSpPr>
        <p:spPr>
          <a:xfrm>
            <a:off x="2903421" y="2374095"/>
            <a:ext cx="2546403" cy="1100625"/>
          </a:xfrm>
          <a:prstGeom prst="straightConnector1">
            <a:avLst/>
          </a:prstGeom>
          <a:ln>
            <a:solidFill>
              <a:schemeClr val="tx1">
                <a:lumMod val="95000"/>
                <a:lumOff val="5000"/>
              </a:schemeClr>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913825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1143B21-4F45-06FA-7C82-9301DE4B7A75}"/>
              </a:ext>
            </a:extLst>
          </p:cNvPr>
          <p:cNvGraphicFramePr>
            <a:graphicFrameLocks noGrp="1"/>
          </p:cNvGraphicFramePr>
          <p:nvPr>
            <p:extLst>
              <p:ext uri="{D42A27DB-BD31-4B8C-83A1-F6EECF244321}">
                <p14:modId xmlns:p14="http://schemas.microsoft.com/office/powerpoint/2010/main" val="914640980"/>
              </p:ext>
            </p:extLst>
          </p:nvPr>
        </p:nvGraphicFramePr>
        <p:xfrm>
          <a:off x="643467" y="1188511"/>
          <a:ext cx="10905066" cy="4480978"/>
        </p:xfrm>
        <a:graphic>
          <a:graphicData uri="http://schemas.openxmlformats.org/drawingml/2006/table">
            <a:tbl>
              <a:tblPr firstRow="1" bandRow="1">
                <a:tableStyleId>{5C22544A-7EE6-4342-B048-85BDC9FD1C3A}</a:tableStyleId>
              </a:tblPr>
              <a:tblGrid>
                <a:gridCol w="10905066">
                  <a:extLst>
                    <a:ext uri="{9D8B030D-6E8A-4147-A177-3AD203B41FA5}">
                      <a16:colId xmlns:a16="http://schemas.microsoft.com/office/drawing/2014/main" val="551812689"/>
                    </a:ext>
                  </a:extLst>
                </a:gridCol>
              </a:tblGrid>
              <a:tr h="4480978">
                <a:tc>
                  <a:txBody>
                    <a:bodyPr/>
                    <a:lstStyle/>
                    <a:p>
                      <a:r>
                        <a:rPr lang="en-QA" sz="1800" dirty="0"/>
                        <a:t> </a:t>
                      </a:r>
                      <a:r>
                        <a:rPr lang="en-QA" sz="2900" dirty="0"/>
                        <a:t>The teacher brought a turtle and asked  the students</a:t>
                      </a:r>
                    </a:p>
                    <a:p>
                      <a:r>
                        <a:rPr lang="en-QA" sz="2900" dirty="0"/>
                        <a:t>What did they see ?</a:t>
                      </a:r>
                    </a:p>
                    <a:p>
                      <a:r>
                        <a:rPr lang="en-QA" sz="2900" dirty="0"/>
                        <a:t>The students answered  </a:t>
                      </a:r>
                      <a:r>
                        <a:rPr lang="en-US" sz="2900" dirty="0"/>
                        <a:t>We </a:t>
                      </a:r>
                      <a:r>
                        <a:rPr lang="en-QA" sz="2900" dirty="0"/>
                        <a:t>can see a turtle!</a:t>
                      </a:r>
                    </a:p>
                    <a:p>
                      <a:r>
                        <a:rPr lang="en-QA" sz="2900" dirty="0"/>
                        <a:t>What covers its body ?</a:t>
                      </a:r>
                    </a:p>
                    <a:p>
                      <a:r>
                        <a:rPr lang="en-QA" sz="2900" dirty="0"/>
                        <a:t>The students  answer  a shell.</a:t>
                      </a:r>
                    </a:p>
                    <a:p>
                      <a:r>
                        <a:rPr lang="en-QA" sz="2900" dirty="0"/>
                        <a:t>The teacher  showed the students different pictures of reptiles like snakes</a:t>
                      </a:r>
                    </a:p>
                    <a:p>
                      <a:r>
                        <a:rPr lang="en-QA" sz="2900" dirty="0"/>
                        <a:t>The students have to observe that reptiles have scales and lay eggs.</a:t>
                      </a:r>
                      <a:endParaRPr lang="en-QA" sz="1800" dirty="0"/>
                    </a:p>
                  </a:txBody>
                  <a:tcPr marL="93224" marR="93224" marT="46612" marB="46612"/>
                </a:tc>
                <a:extLst>
                  <a:ext uri="{0D108BD9-81ED-4DB2-BD59-A6C34878D82A}">
                    <a16:rowId xmlns:a16="http://schemas.microsoft.com/office/drawing/2014/main" val="1085725399"/>
                  </a:ext>
                </a:extLst>
              </a:tr>
            </a:tbl>
          </a:graphicData>
        </a:graphic>
      </p:graphicFrame>
    </p:spTree>
    <p:extLst>
      <p:ext uri="{BB962C8B-B14F-4D97-AF65-F5344CB8AC3E}">
        <p14:creationId xmlns:p14="http://schemas.microsoft.com/office/powerpoint/2010/main" val="3726453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B7597-EFBF-406A-947F-2F44D0D650C2}"/>
              </a:ext>
            </a:extLst>
          </p:cNvPr>
          <p:cNvSpPr txBox="1"/>
          <p:nvPr/>
        </p:nvSpPr>
        <p:spPr>
          <a:xfrm>
            <a:off x="685801" y="1866677"/>
            <a:ext cx="2130136" cy="707886"/>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QA" sz="4000" dirty="0"/>
              <a:t>shell</a:t>
            </a:r>
          </a:p>
        </p:txBody>
      </p:sp>
      <p:sp>
        <p:nvSpPr>
          <p:cNvPr id="6" name="TextBox 5">
            <a:extLst>
              <a:ext uri="{FF2B5EF4-FFF2-40B4-BE49-F238E27FC236}">
                <a16:creationId xmlns:a16="http://schemas.microsoft.com/office/drawing/2014/main" id="{66F07A93-5BBF-E887-B4C7-77AD0A99C7A5}"/>
              </a:ext>
            </a:extLst>
          </p:cNvPr>
          <p:cNvSpPr txBox="1"/>
          <p:nvPr/>
        </p:nvSpPr>
        <p:spPr>
          <a:xfrm>
            <a:off x="4605944" y="565502"/>
            <a:ext cx="2130136" cy="707886"/>
          </a:xfrm>
          <a:prstGeom prst="rect">
            <a:avLst/>
          </a:prstGeom>
          <a:solidFill>
            <a:srgbClr val="FF000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QA" sz="4000" dirty="0"/>
              <a:t>Reptiles</a:t>
            </a:r>
          </a:p>
        </p:txBody>
      </p:sp>
      <p:pic>
        <p:nvPicPr>
          <p:cNvPr id="8194" name="Picture 2" descr="Turtle Single Clipart. Turtle Graphic. Digital Images, Instant Download. -  Etsy">
            <a:extLst>
              <a:ext uri="{FF2B5EF4-FFF2-40B4-BE49-F238E27FC236}">
                <a16:creationId xmlns:a16="http://schemas.microsoft.com/office/drawing/2014/main" id="{2E2116CF-8863-D98D-3D55-0906241B0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780" y="2010058"/>
            <a:ext cx="4282440" cy="428244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5DBF30FB-04B9-D402-A7E3-0F15C35662A7}"/>
              </a:ext>
            </a:extLst>
          </p:cNvPr>
          <p:cNvCxnSpPr>
            <a:cxnSpLocks/>
          </p:cNvCxnSpPr>
          <p:nvPr/>
        </p:nvCxnSpPr>
        <p:spPr>
          <a:xfrm>
            <a:off x="2535382" y="2266722"/>
            <a:ext cx="3883706" cy="1044511"/>
          </a:xfrm>
          <a:prstGeom prst="straightConnector1">
            <a:avLst/>
          </a:prstGeom>
          <a:ln>
            <a:solidFill>
              <a:schemeClr val="tx1">
                <a:lumMod val="95000"/>
                <a:lumOff val="5000"/>
              </a:schemeClr>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971254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1143B21-4F45-06FA-7C82-9301DE4B7A75}"/>
              </a:ext>
            </a:extLst>
          </p:cNvPr>
          <p:cNvGraphicFramePr>
            <a:graphicFrameLocks noGrp="1"/>
          </p:cNvGraphicFramePr>
          <p:nvPr>
            <p:extLst>
              <p:ext uri="{D42A27DB-BD31-4B8C-83A1-F6EECF244321}">
                <p14:modId xmlns:p14="http://schemas.microsoft.com/office/powerpoint/2010/main" val="3572597444"/>
              </p:ext>
            </p:extLst>
          </p:nvPr>
        </p:nvGraphicFramePr>
        <p:xfrm>
          <a:off x="1182803" y="643467"/>
          <a:ext cx="9826394" cy="5571066"/>
        </p:xfrm>
        <a:graphic>
          <a:graphicData uri="http://schemas.openxmlformats.org/drawingml/2006/table">
            <a:tbl>
              <a:tblPr firstRow="1" bandRow="1">
                <a:tableStyleId>{5C22544A-7EE6-4342-B048-85BDC9FD1C3A}</a:tableStyleId>
              </a:tblPr>
              <a:tblGrid>
                <a:gridCol w="9826394">
                  <a:extLst>
                    <a:ext uri="{9D8B030D-6E8A-4147-A177-3AD203B41FA5}">
                      <a16:colId xmlns:a16="http://schemas.microsoft.com/office/drawing/2014/main" val="551812689"/>
                    </a:ext>
                  </a:extLst>
                </a:gridCol>
              </a:tblGrid>
              <a:tr h="5571066">
                <a:tc>
                  <a:txBody>
                    <a:bodyPr/>
                    <a:lstStyle/>
                    <a:p>
                      <a:r>
                        <a:rPr lang="en-QA" sz="3500" dirty="0"/>
                        <a:t>The teacher brought pictuers of insects and  asked the students.</a:t>
                      </a:r>
                    </a:p>
                    <a:p>
                      <a:r>
                        <a:rPr lang="en-QA" sz="3500" dirty="0"/>
                        <a:t>What did they see ?</a:t>
                      </a:r>
                    </a:p>
                    <a:p>
                      <a:r>
                        <a:rPr lang="en-QA" sz="3500" dirty="0"/>
                        <a:t>The students answered  </a:t>
                      </a:r>
                      <a:r>
                        <a:rPr lang="en-US" sz="3500" dirty="0"/>
                        <a:t>We </a:t>
                      </a:r>
                      <a:r>
                        <a:rPr lang="en-QA" sz="3500" dirty="0"/>
                        <a:t>can see a butterfly , bee and a fly. </a:t>
                      </a:r>
                    </a:p>
                    <a:p>
                      <a:r>
                        <a:rPr lang="en-QA" sz="3500" dirty="0"/>
                        <a:t>How many parts does their body have?</a:t>
                      </a:r>
                    </a:p>
                    <a:p>
                      <a:r>
                        <a:rPr lang="en-QA" sz="3500" dirty="0"/>
                        <a:t>The students  answered three parts (head-thorax-and abdomen)</a:t>
                      </a:r>
                    </a:p>
                    <a:p>
                      <a:r>
                        <a:rPr lang="en-QA" sz="3500" dirty="0"/>
                        <a:t>What do the insects have on their head?</a:t>
                      </a:r>
                    </a:p>
                    <a:p>
                      <a:r>
                        <a:rPr lang="en-QA" sz="3500" dirty="0"/>
                        <a:t>The student will answer antennaes</a:t>
                      </a:r>
                    </a:p>
                  </a:txBody>
                  <a:tcPr marL="115903" marR="115903" marT="57951" marB="57951"/>
                </a:tc>
                <a:extLst>
                  <a:ext uri="{0D108BD9-81ED-4DB2-BD59-A6C34878D82A}">
                    <a16:rowId xmlns:a16="http://schemas.microsoft.com/office/drawing/2014/main" val="1085725399"/>
                  </a:ext>
                </a:extLst>
              </a:tr>
            </a:tbl>
          </a:graphicData>
        </a:graphic>
      </p:graphicFrame>
    </p:spTree>
    <p:extLst>
      <p:ext uri="{BB962C8B-B14F-4D97-AF65-F5344CB8AC3E}">
        <p14:creationId xmlns:p14="http://schemas.microsoft.com/office/powerpoint/2010/main" val="362371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9E2026-668B-D79A-5116-E18F16DAE0C2}"/>
              </a:ext>
            </a:extLst>
          </p:cNvPr>
          <p:cNvSpPr/>
          <p:nvPr/>
        </p:nvSpPr>
        <p:spPr>
          <a:xfrm>
            <a:off x="609600" y="395416"/>
            <a:ext cx="10972799" cy="988828"/>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D</a:t>
            </a:r>
            <a:r>
              <a:rPr lang="en-QA" sz="4000" dirty="0"/>
              <a:t>ifferrent types of animals </a:t>
            </a:r>
          </a:p>
        </p:txBody>
      </p:sp>
      <mc:AlternateContent xmlns:mc="http://schemas.openxmlformats.org/markup-compatibility/2006">
        <mc:Choice xmlns:p14="http://schemas.microsoft.com/office/powerpoint/2010/main" Requires="p14">
          <p:contentPart p14:bwMode="auto" r:id="rId2">
            <p14:nvContentPartPr>
              <p14:cNvPr id="17" name="Ink 16">
                <a:extLst>
                  <a:ext uri="{FF2B5EF4-FFF2-40B4-BE49-F238E27FC236}">
                    <a16:creationId xmlns:a16="http://schemas.microsoft.com/office/drawing/2014/main" id="{143A7DC8-FF0D-243F-665E-37105028C2BE}"/>
                  </a:ext>
                </a:extLst>
              </p14:cNvPr>
              <p14:cNvContentPartPr/>
              <p14:nvPr/>
            </p14:nvContentPartPr>
            <p14:xfrm>
              <a:off x="146855" y="-3022845"/>
              <a:ext cx="360" cy="360"/>
            </p14:xfrm>
          </p:contentPart>
        </mc:Choice>
        <mc:Fallback>
          <p:pic>
            <p:nvPicPr>
              <p:cNvPr id="17" name="Ink 16">
                <a:extLst>
                  <a:ext uri="{FF2B5EF4-FFF2-40B4-BE49-F238E27FC236}">
                    <a16:creationId xmlns:a16="http://schemas.microsoft.com/office/drawing/2014/main" id="{143A7DC8-FF0D-243F-665E-37105028C2BE}"/>
                  </a:ext>
                </a:extLst>
              </p:cNvPr>
              <p:cNvPicPr/>
              <p:nvPr/>
            </p:nvPicPr>
            <p:blipFill>
              <a:blip r:embed="rId3"/>
              <a:stretch>
                <a:fillRect/>
              </a:stretch>
            </p:blipFill>
            <p:spPr>
              <a:xfrm>
                <a:off x="140735" y="-3028965"/>
                <a:ext cx="12600" cy="12600"/>
              </a:xfrm>
              <a:prstGeom prst="rect">
                <a:avLst/>
              </a:prstGeom>
            </p:spPr>
          </p:pic>
        </mc:Fallback>
      </mc:AlternateContent>
      <p:sp>
        <p:nvSpPr>
          <p:cNvPr id="18" name="Rounded Rectangle 17">
            <a:extLst>
              <a:ext uri="{FF2B5EF4-FFF2-40B4-BE49-F238E27FC236}">
                <a16:creationId xmlns:a16="http://schemas.microsoft.com/office/drawing/2014/main" id="{721D9742-4562-A6BB-E345-33928D7FB407}"/>
              </a:ext>
            </a:extLst>
          </p:cNvPr>
          <p:cNvSpPr/>
          <p:nvPr/>
        </p:nvSpPr>
        <p:spPr>
          <a:xfrm>
            <a:off x="7669622" y="1871330"/>
            <a:ext cx="3338624" cy="1557670"/>
          </a:xfrm>
          <a:prstGeom prst="roundRect">
            <a:avLst/>
          </a:prstGeom>
          <a:solidFill>
            <a:srgbClr val="3CDC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QA" sz="4000" dirty="0"/>
              <a:t>Mammals</a:t>
            </a:r>
          </a:p>
        </p:txBody>
      </p:sp>
      <p:sp>
        <p:nvSpPr>
          <p:cNvPr id="19" name="Rounded Rectangle 18">
            <a:extLst>
              <a:ext uri="{FF2B5EF4-FFF2-40B4-BE49-F238E27FC236}">
                <a16:creationId xmlns:a16="http://schemas.microsoft.com/office/drawing/2014/main" id="{D792D10E-D645-1938-0D15-177A0FD87758}"/>
              </a:ext>
            </a:extLst>
          </p:cNvPr>
          <p:cNvSpPr/>
          <p:nvPr/>
        </p:nvSpPr>
        <p:spPr>
          <a:xfrm>
            <a:off x="4022651" y="1828799"/>
            <a:ext cx="3338624" cy="155767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QA" sz="4000" dirty="0"/>
              <a:t>Birds</a:t>
            </a:r>
          </a:p>
        </p:txBody>
      </p:sp>
      <p:sp>
        <p:nvSpPr>
          <p:cNvPr id="20" name="Rounded Rectangle 19">
            <a:extLst>
              <a:ext uri="{FF2B5EF4-FFF2-40B4-BE49-F238E27FC236}">
                <a16:creationId xmlns:a16="http://schemas.microsoft.com/office/drawing/2014/main" id="{FE60E625-E12A-F46B-5171-7C650E847767}"/>
              </a:ext>
            </a:extLst>
          </p:cNvPr>
          <p:cNvSpPr/>
          <p:nvPr/>
        </p:nvSpPr>
        <p:spPr>
          <a:xfrm>
            <a:off x="375680" y="1828799"/>
            <a:ext cx="3338624" cy="1557670"/>
          </a:xfrm>
          <a:prstGeom prst="roundRect">
            <a:avLst/>
          </a:prstGeom>
          <a:solidFill>
            <a:srgbClr val="BCFF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QA" sz="4000" dirty="0"/>
              <a:t>Insects</a:t>
            </a:r>
          </a:p>
        </p:txBody>
      </p:sp>
      <p:sp>
        <p:nvSpPr>
          <p:cNvPr id="21" name="Rounded Rectangle 20">
            <a:extLst>
              <a:ext uri="{FF2B5EF4-FFF2-40B4-BE49-F238E27FC236}">
                <a16:creationId xmlns:a16="http://schemas.microsoft.com/office/drawing/2014/main" id="{5480B7DE-E9F9-59CC-80CC-6CE899D39321}"/>
              </a:ext>
            </a:extLst>
          </p:cNvPr>
          <p:cNvSpPr/>
          <p:nvPr/>
        </p:nvSpPr>
        <p:spPr>
          <a:xfrm>
            <a:off x="7669622" y="3831025"/>
            <a:ext cx="3338624" cy="155767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QA" sz="4000" dirty="0"/>
              <a:t>Reptiles</a:t>
            </a:r>
          </a:p>
        </p:txBody>
      </p:sp>
      <p:sp>
        <p:nvSpPr>
          <p:cNvPr id="22" name="Rounded Rectangle 21">
            <a:extLst>
              <a:ext uri="{FF2B5EF4-FFF2-40B4-BE49-F238E27FC236}">
                <a16:creationId xmlns:a16="http://schemas.microsoft.com/office/drawing/2014/main" id="{A8CB5A68-4379-082A-251F-8DAF39AE5217}"/>
              </a:ext>
            </a:extLst>
          </p:cNvPr>
          <p:cNvSpPr/>
          <p:nvPr/>
        </p:nvSpPr>
        <p:spPr>
          <a:xfrm>
            <a:off x="4022651" y="3831025"/>
            <a:ext cx="3338624" cy="155767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QA" sz="4000" dirty="0"/>
              <a:t>Fishes</a:t>
            </a:r>
          </a:p>
        </p:txBody>
      </p:sp>
      <p:sp>
        <p:nvSpPr>
          <p:cNvPr id="24" name="Rounded Rectangle 23">
            <a:extLst>
              <a:ext uri="{FF2B5EF4-FFF2-40B4-BE49-F238E27FC236}">
                <a16:creationId xmlns:a16="http://schemas.microsoft.com/office/drawing/2014/main" id="{C4D856A0-65B3-42BA-7566-DE7AE78E226E}"/>
              </a:ext>
            </a:extLst>
          </p:cNvPr>
          <p:cNvSpPr/>
          <p:nvPr/>
        </p:nvSpPr>
        <p:spPr>
          <a:xfrm>
            <a:off x="233915" y="3831025"/>
            <a:ext cx="3338624" cy="1557670"/>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QA" sz="4000" dirty="0"/>
              <a:t>Amphibians </a:t>
            </a:r>
          </a:p>
        </p:txBody>
      </p:sp>
    </p:spTree>
    <p:extLst>
      <p:ext uri="{BB962C8B-B14F-4D97-AF65-F5344CB8AC3E}">
        <p14:creationId xmlns:p14="http://schemas.microsoft.com/office/powerpoint/2010/main" val="394800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linds(horizontal)">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19" grpId="0" animBg="1"/>
      <p:bldP spid="21" grpId="0" animBg="1"/>
      <p:bldP spid="22"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B7597-EFBF-406A-947F-2F44D0D650C2}"/>
              </a:ext>
            </a:extLst>
          </p:cNvPr>
          <p:cNvSpPr txBox="1"/>
          <p:nvPr/>
        </p:nvSpPr>
        <p:spPr>
          <a:xfrm>
            <a:off x="685801" y="1866677"/>
            <a:ext cx="2130136" cy="707886"/>
          </a:xfrm>
          <a:prstGeom prst="rect">
            <a:avLst/>
          </a:prstGeom>
          <a:solidFill>
            <a:srgbClr val="FFFF00"/>
          </a:solidFill>
        </p:spPr>
        <p:txBody>
          <a:bodyPr wrap="square" rtlCol="0">
            <a:spAutoFit/>
          </a:bodyPr>
          <a:lstStyle/>
          <a:p>
            <a:pPr algn="ctr"/>
            <a:r>
              <a:rPr lang="en-QA" sz="4000" dirty="0"/>
              <a:t>Head</a:t>
            </a:r>
          </a:p>
        </p:txBody>
      </p:sp>
      <p:sp>
        <p:nvSpPr>
          <p:cNvPr id="4" name="TextBox 3">
            <a:extLst>
              <a:ext uri="{FF2B5EF4-FFF2-40B4-BE49-F238E27FC236}">
                <a16:creationId xmlns:a16="http://schemas.microsoft.com/office/drawing/2014/main" id="{6BAF7FA8-73D2-89FF-4C6C-C3F6158D0283}"/>
              </a:ext>
            </a:extLst>
          </p:cNvPr>
          <p:cNvSpPr txBox="1"/>
          <p:nvPr/>
        </p:nvSpPr>
        <p:spPr>
          <a:xfrm>
            <a:off x="611186" y="4121728"/>
            <a:ext cx="2130136" cy="707886"/>
          </a:xfrm>
          <a:prstGeom prst="rect">
            <a:avLst/>
          </a:prstGeom>
          <a:solidFill>
            <a:srgbClr val="FFFF00"/>
          </a:solidFill>
        </p:spPr>
        <p:txBody>
          <a:bodyPr wrap="square" rtlCol="0">
            <a:spAutoFit/>
          </a:bodyPr>
          <a:lstStyle/>
          <a:p>
            <a:pPr algn="ctr"/>
            <a:r>
              <a:rPr lang="en-QA" sz="4000" dirty="0"/>
              <a:t>thorax</a:t>
            </a:r>
          </a:p>
        </p:txBody>
      </p:sp>
      <p:sp>
        <p:nvSpPr>
          <p:cNvPr id="5" name="TextBox 4">
            <a:extLst>
              <a:ext uri="{FF2B5EF4-FFF2-40B4-BE49-F238E27FC236}">
                <a16:creationId xmlns:a16="http://schemas.microsoft.com/office/drawing/2014/main" id="{7F9CC50F-CDE9-3608-696D-2E22A302A31A}"/>
              </a:ext>
            </a:extLst>
          </p:cNvPr>
          <p:cNvSpPr txBox="1"/>
          <p:nvPr/>
        </p:nvSpPr>
        <p:spPr>
          <a:xfrm>
            <a:off x="8777314" y="1512734"/>
            <a:ext cx="3000158" cy="707886"/>
          </a:xfrm>
          <a:prstGeom prst="rect">
            <a:avLst/>
          </a:prstGeom>
          <a:solidFill>
            <a:srgbClr val="FFFF00"/>
          </a:solidFill>
        </p:spPr>
        <p:txBody>
          <a:bodyPr wrap="square" rtlCol="0">
            <a:spAutoFit/>
          </a:bodyPr>
          <a:lstStyle/>
          <a:p>
            <a:pPr algn="ctr"/>
            <a:r>
              <a:rPr lang="en-QA" sz="4000" dirty="0"/>
              <a:t>Antennaes</a:t>
            </a:r>
          </a:p>
        </p:txBody>
      </p:sp>
      <p:sp>
        <p:nvSpPr>
          <p:cNvPr id="6" name="TextBox 5">
            <a:extLst>
              <a:ext uri="{FF2B5EF4-FFF2-40B4-BE49-F238E27FC236}">
                <a16:creationId xmlns:a16="http://schemas.microsoft.com/office/drawing/2014/main" id="{66F07A93-5BBF-E887-B4C7-77AD0A99C7A5}"/>
              </a:ext>
            </a:extLst>
          </p:cNvPr>
          <p:cNvSpPr txBox="1"/>
          <p:nvPr/>
        </p:nvSpPr>
        <p:spPr>
          <a:xfrm>
            <a:off x="5086202" y="360289"/>
            <a:ext cx="2130136" cy="707886"/>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QA" sz="4000" dirty="0"/>
              <a:t>Insectes</a:t>
            </a:r>
          </a:p>
        </p:txBody>
      </p:sp>
      <p:cxnSp>
        <p:nvCxnSpPr>
          <p:cNvPr id="8" name="Straight Arrow Connector 7">
            <a:extLst>
              <a:ext uri="{FF2B5EF4-FFF2-40B4-BE49-F238E27FC236}">
                <a16:creationId xmlns:a16="http://schemas.microsoft.com/office/drawing/2014/main" id="{24417179-B74F-F045-7F6C-6B4EFB49A9D5}"/>
              </a:ext>
            </a:extLst>
          </p:cNvPr>
          <p:cNvCxnSpPr/>
          <p:nvPr/>
        </p:nvCxnSpPr>
        <p:spPr>
          <a:xfrm flipH="1">
            <a:off x="5777345" y="2919845"/>
            <a:ext cx="1672937" cy="249382"/>
          </a:xfrm>
          <a:prstGeom prst="straightConnector1">
            <a:avLst/>
          </a:prstGeom>
          <a:ln>
            <a:solidFill>
              <a:schemeClr val="tx1">
                <a:lumMod val="95000"/>
                <a:lumOff val="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a:extLst>
              <a:ext uri="{FF2B5EF4-FFF2-40B4-BE49-F238E27FC236}">
                <a16:creationId xmlns:a16="http://schemas.microsoft.com/office/drawing/2014/main" id="{5DBF30FB-04B9-D402-A7E3-0F15C35662A7}"/>
              </a:ext>
            </a:extLst>
          </p:cNvPr>
          <p:cNvCxnSpPr>
            <a:cxnSpLocks/>
          </p:cNvCxnSpPr>
          <p:nvPr/>
        </p:nvCxnSpPr>
        <p:spPr>
          <a:xfrm>
            <a:off x="2535382" y="2266722"/>
            <a:ext cx="4078431" cy="0"/>
          </a:xfrm>
          <a:prstGeom prst="straightConnector1">
            <a:avLst/>
          </a:prstGeom>
          <a:ln>
            <a:solidFill>
              <a:schemeClr val="tx1">
                <a:lumMod val="95000"/>
                <a:lumOff val="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a:extLst>
              <a:ext uri="{FF2B5EF4-FFF2-40B4-BE49-F238E27FC236}">
                <a16:creationId xmlns:a16="http://schemas.microsoft.com/office/drawing/2014/main" id="{9622322F-32C5-F352-643F-F7191EC48A8F}"/>
              </a:ext>
            </a:extLst>
          </p:cNvPr>
          <p:cNvCxnSpPr>
            <a:cxnSpLocks/>
          </p:cNvCxnSpPr>
          <p:nvPr/>
        </p:nvCxnSpPr>
        <p:spPr>
          <a:xfrm flipV="1">
            <a:off x="1979841" y="3044536"/>
            <a:ext cx="4171429" cy="1360552"/>
          </a:xfrm>
          <a:prstGeom prst="straightConnector1">
            <a:avLst/>
          </a:prstGeom>
          <a:ln>
            <a:solidFill>
              <a:schemeClr val="tx1">
                <a:lumMod val="95000"/>
                <a:lumOff val="5000"/>
              </a:schemeClr>
            </a:solidFill>
            <a:tailEnd type="triangle"/>
          </a:ln>
        </p:spPr>
        <p:style>
          <a:lnRef idx="3">
            <a:schemeClr val="accent4"/>
          </a:lnRef>
          <a:fillRef idx="0">
            <a:schemeClr val="accent4"/>
          </a:fillRef>
          <a:effectRef idx="2">
            <a:schemeClr val="accent4"/>
          </a:effectRef>
          <a:fontRef idx="minor">
            <a:schemeClr val="tx1"/>
          </a:fontRef>
        </p:style>
      </p:cxnSp>
      <p:pic>
        <p:nvPicPr>
          <p:cNvPr id="9218" name="Picture 2" descr="Green House Fly">
            <a:extLst>
              <a:ext uri="{FF2B5EF4-FFF2-40B4-BE49-F238E27FC236}">
                <a16:creationId xmlns:a16="http://schemas.microsoft.com/office/drawing/2014/main" id="{C6C78085-1681-A91D-1EEA-F4464E148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087" y="1389340"/>
            <a:ext cx="4619188" cy="4526972"/>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5F0F0F0-A7DD-33D0-3D62-04221A1AAD93}"/>
              </a:ext>
            </a:extLst>
          </p:cNvPr>
          <p:cNvSpPr txBox="1"/>
          <p:nvPr/>
        </p:nvSpPr>
        <p:spPr>
          <a:xfrm>
            <a:off x="8966290" y="3814597"/>
            <a:ext cx="2130136" cy="707886"/>
          </a:xfrm>
          <a:prstGeom prst="rect">
            <a:avLst/>
          </a:prstGeom>
          <a:solidFill>
            <a:srgbClr val="FFFF00"/>
          </a:solidFill>
        </p:spPr>
        <p:txBody>
          <a:bodyPr wrap="square" rtlCol="0">
            <a:spAutoFit/>
          </a:bodyPr>
          <a:lstStyle/>
          <a:p>
            <a:pPr algn="ctr"/>
            <a:r>
              <a:rPr lang="en-QA" sz="4000" dirty="0"/>
              <a:t>Abdomen</a:t>
            </a:r>
          </a:p>
        </p:txBody>
      </p:sp>
      <p:cxnSp>
        <p:nvCxnSpPr>
          <p:cNvPr id="12" name="Straight Arrow Connector 11">
            <a:extLst>
              <a:ext uri="{FF2B5EF4-FFF2-40B4-BE49-F238E27FC236}">
                <a16:creationId xmlns:a16="http://schemas.microsoft.com/office/drawing/2014/main" id="{A82233DD-15B9-29D5-2EB3-9824135411BE}"/>
              </a:ext>
            </a:extLst>
          </p:cNvPr>
          <p:cNvCxnSpPr>
            <a:cxnSpLocks/>
          </p:cNvCxnSpPr>
          <p:nvPr/>
        </p:nvCxnSpPr>
        <p:spPr>
          <a:xfrm flipH="1">
            <a:off x="7450282" y="1512734"/>
            <a:ext cx="2132630" cy="662578"/>
          </a:xfrm>
          <a:prstGeom prst="straightConnector1">
            <a:avLst/>
          </a:prstGeom>
          <a:ln>
            <a:solidFill>
              <a:schemeClr val="tx1">
                <a:lumMod val="95000"/>
                <a:lumOff val="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5" name="Straight Arrow Connector 14">
            <a:extLst>
              <a:ext uri="{FF2B5EF4-FFF2-40B4-BE49-F238E27FC236}">
                <a16:creationId xmlns:a16="http://schemas.microsoft.com/office/drawing/2014/main" id="{8BED67E8-27A8-76FD-9248-732137494A7D}"/>
              </a:ext>
            </a:extLst>
          </p:cNvPr>
          <p:cNvCxnSpPr>
            <a:cxnSpLocks/>
          </p:cNvCxnSpPr>
          <p:nvPr/>
        </p:nvCxnSpPr>
        <p:spPr>
          <a:xfrm flipH="1">
            <a:off x="6118577" y="4121728"/>
            <a:ext cx="3025423" cy="81409"/>
          </a:xfrm>
          <a:prstGeom prst="straightConnector1">
            <a:avLst/>
          </a:prstGeom>
          <a:ln>
            <a:solidFill>
              <a:schemeClr val="tx1">
                <a:lumMod val="95000"/>
                <a:lumOff val="5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18" name="TextBox 17">
            <a:extLst>
              <a:ext uri="{FF2B5EF4-FFF2-40B4-BE49-F238E27FC236}">
                <a16:creationId xmlns:a16="http://schemas.microsoft.com/office/drawing/2014/main" id="{DF2EB748-BB6A-F58A-F7DC-F0C8E4064611}"/>
              </a:ext>
            </a:extLst>
          </p:cNvPr>
          <p:cNvSpPr txBox="1"/>
          <p:nvPr/>
        </p:nvSpPr>
        <p:spPr>
          <a:xfrm>
            <a:off x="685801" y="6117771"/>
            <a:ext cx="8458199" cy="369332"/>
          </a:xfrm>
          <a:prstGeom prst="rect">
            <a:avLst/>
          </a:prstGeom>
          <a:noFill/>
        </p:spPr>
        <p:txBody>
          <a:bodyPr wrap="square" rtlCol="0">
            <a:spAutoFit/>
          </a:bodyPr>
          <a:lstStyle/>
          <a:p>
            <a:r>
              <a:rPr lang="en-US" dirty="0"/>
              <a:t>I</a:t>
            </a:r>
            <a:r>
              <a:rPr lang="en-QA" dirty="0"/>
              <a:t>ntegration with math: how many body part does  it have ?</a:t>
            </a:r>
          </a:p>
        </p:txBody>
      </p:sp>
    </p:spTree>
    <p:extLst>
      <p:ext uri="{BB962C8B-B14F-4D97-AF65-F5344CB8AC3E}">
        <p14:creationId xmlns:p14="http://schemas.microsoft.com/office/powerpoint/2010/main" val="3982808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1143B21-4F45-06FA-7C82-9301DE4B7A75}"/>
              </a:ext>
            </a:extLst>
          </p:cNvPr>
          <p:cNvGraphicFramePr>
            <a:graphicFrameLocks noGrp="1"/>
          </p:cNvGraphicFramePr>
          <p:nvPr>
            <p:extLst>
              <p:ext uri="{D42A27DB-BD31-4B8C-83A1-F6EECF244321}">
                <p14:modId xmlns:p14="http://schemas.microsoft.com/office/powerpoint/2010/main" val="2505351350"/>
              </p:ext>
            </p:extLst>
          </p:nvPr>
        </p:nvGraphicFramePr>
        <p:xfrm>
          <a:off x="238505" y="0"/>
          <a:ext cx="11714989" cy="7263744"/>
        </p:xfrm>
        <a:graphic>
          <a:graphicData uri="http://schemas.openxmlformats.org/drawingml/2006/table">
            <a:tbl>
              <a:tblPr firstRow="1" bandRow="1">
                <a:tableStyleId>{638B1855-1B75-4FBE-930C-398BA8C253C6}</a:tableStyleId>
              </a:tblPr>
              <a:tblGrid>
                <a:gridCol w="11714989">
                  <a:extLst>
                    <a:ext uri="{9D8B030D-6E8A-4147-A177-3AD203B41FA5}">
                      <a16:colId xmlns:a16="http://schemas.microsoft.com/office/drawing/2014/main" val="551812689"/>
                    </a:ext>
                  </a:extLst>
                </a:gridCol>
              </a:tblGrid>
              <a:tr h="6490424">
                <a:tc>
                  <a:txBody>
                    <a:bodyPr/>
                    <a:lstStyle/>
                    <a:p>
                      <a:r>
                        <a:rPr lang="en-QA" sz="2300" b="1" cap="all" spc="60" dirty="0">
                          <a:solidFill>
                            <a:schemeClr val="bg1">
                              <a:lumMod val="75000"/>
                            </a:schemeClr>
                          </a:solidFill>
                        </a:rPr>
                        <a:t> </a:t>
                      </a:r>
                      <a:r>
                        <a:rPr lang="en-QA" sz="3600" b="1" cap="all" spc="60" dirty="0">
                          <a:solidFill>
                            <a:schemeClr val="bg1"/>
                          </a:solidFill>
                        </a:rPr>
                        <a:t>The teacher brought a fish to ask  the students</a:t>
                      </a:r>
                    </a:p>
                    <a:p>
                      <a:r>
                        <a:rPr lang="en-QA" sz="3600" b="1" cap="all" spc="60" dirty="0">
                          <a:solidFill>
                            <a:schemeClr val="bg1"/>
                          </a:solidFill>
                        </a:rPr>
                        <a:t>What did they see ?</a:t>
                      </a:r>
                    </a:p>
                    <a:p>
                      <a:r>
                        <a:rPr lang="en-QA" sz="3600" b="1" cap="all" spc="60" dirty="0">
                          <a:solidFill>
                            <a:schemeClr val="bg1"/>
                          </a:solidFill>
                        </a:rPr>
                        <a:t>The students answered</a:t>
                      </a:r>
                      <a:r>
                        <a:rPr lang="en-US" sz="3600" b="1" cap="all" spc="60" dirty="0">
                          <a:solidFill>
                            <a:schemeClr val="bg1"/>
                          </a:solidFill>
                        </a:rPr>
                        <a:t> we</a:t>
                      </a:r>
                      <a:r>
                        <a:rPr lang="en-QA" sz="3600" b="1" cap="all" spc="60" dirty="0">
                          <a:solidFill>
                            <a:schemeClr val="bg1"/>
                          </a:solidFill>
                        </a:rPr>
                        <a:t> can see a fish.</a:t>
                      </a:r>
                    </a:p>
                    <a:p>
                      <a:pPr marL="0" marR="0" indent="0" algn="l" defTabSz="914400" rtl="0" eaLnBrk="1" fontAlgn="auto" latinLnBrk="0" hangingPunct="1">
                        <a:lnSpc>
                          <a:spcPct val="100000"/>
                        </a:lnSpc>
                        <a:spcBef>
                          <a:spcPts val="0"/>
                        </a:spcBef>
                        <a:spcAft>
                          <a:spcPts val="0"/>
                        </a:spcAft>
                        <a:buClrTx/>
                        <a:buSzTx/>
                        <a:buFontTx/>
                        <a:buNone/>
                        <a:tabLst/>
                        <a:defRPr/>
                      </a:pPr>
                      <a:r>
                        <a:rPr lang="en-QA" sz="3600" b="1" cap="all" spc="60" dirty="0">
                          <a:solidFill>
                            <a:schemeClr val="bg1"/>
                          </a:solidFill>
                        </a:rPr>
                        <a:t>What does covers it</a:t>
                      </a:r>
                      <a:r>
                        <a:rPr lang="en-QA" sz="3600" dirty="0"/>
                        <a:t>n</a:t>
                      </a:r>
                      <a:r>
                        <a:rPr lang="en-QA" sz="3600" b="1" cap="all" spc="60" dirty="0">
                          <a:solidFill>
                            <a:schemeClr val="bg1"/>
                          </a:solidFill>
                        </a:rPr>
                        <a:t>’s body ?</a:t>
                      </a:r>
                    </a:p>
                    <a:p>
                      <a:r>
                        <a:rPr lang="en-QA" sz="3600" b="1" cap="all" spc="60" dirty="0">
                          <a:solidFill>
                            <a:schemeClr val="bg1"/>
                          </a:solidFill>
                        </a:rPr>
                        <a:t>The students  answered Scales. </a:t>
                      </a:r>
                    </a:p>
                    <a:p>
                      <a:r>
                        <a:rPr lang="en-QA" sz="3600" b="1" cap="all" spc="60" dirty="0">
                          <a:solidFill>
                            <a:schemeClr val="bg1"/>
                          </a:solidFill>
                        </a:rPr>
                        <a:t>Where do the fishes live?</a:t>
                      </a:r>
                    </a:p>
                    <a:p>
                      <a:r>
                        <a:rPr lang="en-QA" sz="3600" b="1" cap="all" spc="60" dirty="0">
                          <a:solidFill>
                            <a:schemeClr val="bg1"/>
                          </a:solidFill>
                        </a:rPr>
                        <a:t>The students answered in the water.</a:t>
                      </a:r>
                    </a:p>
                    <a:p>
                      <a:r>
                        <a:rPr lang="en-QA" sz="3600" b="1" cap="all" spc="60" dirty="0">
                          <a:solidFill>
                            <a:schemeClr val="bg1"/>
                          </a:solidFill>
                        </a:rPr>
                        <a:t>What they use to breath?</a:t>
                      </a:r>
                    </a:p>
                    <a:p>
                      <a:r>
                        <a:rPr lang="en-QA" sz="3600" b="1" cap="all" spc="60" dirty="0">
                          <a:solidFill>
                            <a:schemeClr val="bg1"/>
                          </a:solidFill>
                        </a:rPr>
                        <a:t>The student answered they use their gills to breathe</a:t>
                      </a:r>
                      <a:r>
                        <a:rPr lang="en-QA" sz="2300" b="1" cap="all" spc="60" dirty="0">
                          <a:solidFill>
                            <a:schemeClr val="bg1"/>
                          </a:solidFill>
                        </a:rPr>
                        <a:t>.</a:t>
                      </a:r>
                    </a:p>
                    <a:p>
                      <a:endParaRPr lang="en-QA" sz="2300" b="1" cap="all" spc="60" dirty="0">
                        <a:solidFill>
                          <a:schemeClr val="bg1"/>
                        </a:solidFill>
                      </a:endParaRPr>
                    </a:p>
                    <a:p>
                      <a:endParaRPr lang="en-QA" sz="2300" b="1" cap="all" spc="60" dirty="0">
                        <a:solidFill>
                          <a:schemeClr val="tx1"/>
                        </a:solidFill>
                      </a:endParaRPr>
                    </a:p>
                  </a:txBody>
                  <a:tcPr marL="263832" marR="263832" marT="263832" marB="263832"/>
                </a:tc>
                <a:extLst>
                  <a:ext uri="{0D108BD9-81ED-4DB2-BD59-A6C34878D82A}">
                    <a16:rowId xmlns:a16="http://schemas.microsoft.com/office/drawing/2014/main" val="1085725399"/>
                  </a:ext>
                </a:extLst>
              </a:tr>
            </a:tbl>
          </a:graphicData>
        </a:graphic>
      </p:graphicFrame>
    </p:spTree>
    <p:extLst>
      <p:ext uri="{BB962C8B-B14F-4D97-AF65-F5344CB8AC3E}">
        <p14:creationId xmlns:p14="http://schemas.microsoft.com/office/powerpoint/2010/main" val="1947298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B7597-EFBF-406A-947F-2F44D0D650C2}"/>
              </a:ext>
            </a:extLst>
          </p:cNvPr>
          <p:cNvSpPr txBox="1"/>
          <p:nvPr/>
        </p:nvSpPr>
        <p:spPr>
          <a:xfrm>
            <a:off x="685801" y="1866677"/>
            <a:ext cx="2130136" cy="707886"/>
          </a:xfrm>
          <a:prstGeom prst="rect">
            <a:avLst/>
          </a:prstGeom>
          <a:solidFill>
            <a:srgbClr val="7030A0"/>
          </a:solidFill>
        </p:spPr>
        <p:txBody>
          <a:bodyPr wrap="square" rtlCol="0">
            <a:spAutoFit/>
          </a:bodyPr>
          <a:lstStyle/>
          <a:p>
            <a:pPr algn="ctr"/>
            <a:r>
              <a:rPr lang="en-QA" sz="4000" dirty="0"/>
              <a:t>fins</a:t>
            </a:r>
          </a:p>
        </p:txBody>
      </p:sp>
      <p:sp>
        <p:nvSpPr>
          <p:cNvPr id="4" name="TextBox 3">
            <a:extLst>
              <a:ext uri="{FF2B5EF4-FFF2-40B4-BE49-F238E27FC236}">
                <a16:creationId xmlns:a16="http://schemas.microsoft.com/office/drawing/2014/main" id="{6BAF7FA8-73D2-89FF-4C6C-C3F6158D0283}"/>
              </a:ext>
            </a:extLst>
          </p:cNvPr>
          <p:cNvSpPr txBox="1"/>
          <p:nvPr/>
        </p:nvSpPr>
        <p:spPr>
          <a:xfrm>
            <a:off x="611186" y="4121728"/>
            <a:ext cx="2130136" cy="707886"/>
          </a:xfrm>
          <a:prstGeom prst="rect">
            <a:avLst/>
          </a:prstGeom>
          <a:solidFill>
            <a:srgbClr val="7030A0"/>
          </a:solidFill>
        </p:spPr>
        <p:txBody>
          <a:bodyPr wrap="square" rtlCol="0">
            <a:spAutoFit/>
          </a:bodyPr>
          <a:lstStyle/>
          <a:p>
            <a:pPr algn="ctr"/>
            <a:r>
              <a:rPr lang="en-QA" sz="4000" dirty="0"/>
              <a:t>tail</a:t>
            </a:r>
          </a:p>
        </p:txBody>
      </p:sp>
      <p:sp>
        <p:nvSpPr>
          <p:cNvPr id="5" name="TextBox 4">
            <a:extLst>
              <a:ext uri="{FF2B5EF4-FFF2-40B4-BE49-F238E27FC236}">
                <a16:creationId xmlns:a16="http://schemas.microsoft.com/office/drawing/2014/main" id="{7F9CC50F-CDE9-3608-696D-2E22A302A31A}"/>
              </a:ext>
            </a:extLst>
          </p:cNvPr>
          <p:cNvSpPr txBox="1"/>
          <p:nvPr/>
        </p:nvSpPr>
        <p:spPr>
          <a:xfrm>
            <a:off x="9196532" y="1558836"/>
            <a:ext cx="2130136" cy="707886"/>
          </a:xfrm>
          <a:prstGeom prst="rect">
            <a:avLst/>
          </a:prstGeom>
          <a:solidFill>
            <a:srgbClr val="7030A0"/>
          </a:solidFill>
        </p:spPr>
        <p:txBody>
          <a:bodyPr wrap="square" rtlCol="0">
            <a:spAutoFit/>
          </a:bodyPr>
          <a:lstStyle/>
          <a:p>
            <a:pPr algn="ctr"/>
            <a:r>
              <a:rPr lang="en-QA" sz="4000" dirty="0"/>
              <a:t>scales</a:t>
            </a:r>
          </a:p>
        </p:txBody>
      </p:sp>
      <p:sp>
        <p:nvSpPr>
          <p:cNvPr id="6" name="TextBox 5">
            <a:extLst>
              <a:ext uri="{FF2B5EF4-FFF2-40B4-BE49-F238E27FC236}">
                <a16:creationId xmlns:a16="http://schemas.microsoft.com/office/drawing/2014/main" id="{66F07A93-5BBF-E887-B4C7-77AD0A99C7A5}"/>
              </a:ext>
            </a:extLst>
          </p:cNvPr>
          <p:cNvSpPr txBox="1"/>
          <p:nvPr/>
        </p:nvSpPr>
        <p:spPr>
          <a:xfrm>
            <a:off x="4368200" y="462689"/>
            <a:ext cx="2130136" cy="707886"/>
          </a:xfrm>
          <a:prstGeom prst="rect">
            <a:avLst/>
          </a:prstGeom>
          <a:solidFill>
            <a:srgbClr val="7030A0"/>
          </a:solidFill>
        </p:spPr>
        <p:txBody>
          <a:bodyPr wrap="square" rtlCol="0">
            <a:spAutoFit/>
          </a:bodyPr>
          <a:lstStyle/>
          <a:p>
            <a:pPr algn="ctr"/>
            <a:r>
              <a:rPr lang="en-QA" sz="4000" dirty="0"/>
              <a:t>fishes</a:t>
            </a:r>
          </a:p>
        </p:txBody>
      </p:sp>
      <p:pic>
        <p:nvPicPr>
          <p:cNvPr id="10242" name="Picture 2" descr="Fish Clipart Vector Art, Icons, and Graphics for Free Download">
            <a:extLst>
              <a:ext uri="{FF2B5EF4-FFF2-40B4-BE49-F238E27FC236}">
                <a16:creationId xmlns:a16="http://schemas.microsoft.com/office/drawing/2014/main" id="{FB2D0599-BB9C-9097-4446-1330003EE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407" y="1488957"/>
            <a:ext cx="4776786" cy="508000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cxnSp>
        <p:nvCxnSpPr>
          <p:cNvPr id="2" name="Straight Arrow Connector 1">
            <a:extLst>
              <a:ext uri="{FF2B5EF4-FFF2-40B4-BE49-F238E27FC236}">
                <a16:creationId xmlns:a16="http://schemas.microsoft.com/office/drawing/2014/main" id="{DD920884-04EE-D828-E6FF-717046D0AB67}"/>
              </a:ext>
            </a:extLst>
          </p:cNvPr>
          <p:cNvCxnSpPr>
            <a:cxnSpLocks/>
          </p:cNvCxnSpPr>
          <p:nvPr/>
        </p:nvCxnSpPr>
        <p:spPr>
          <a:xfrm>
            <a:off x="2478163" y="1988560"/>
            <a:ext cx="3021503" cy="270814"/>
          </a:xfrm>
          <a:prstGeom prst="straightConnector1">
            <a:avLst/>
          </a:prstGeom>
          <a:ln>
            <a:solidFill>
              <a:schemeClr val="tx1">
                <a:lumMod val="95000"/>
                <a:lumOff val="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a:extLst>
              <a:ext uri="{FF2B5EF4-FFF2-40B4-BE49-F238E27FC236}">
                <a16:creationId xmlns:a16="http://schemas.microsoft.com/office/drawing/2014/main" id="{9622322F-32C5-F352-643F-F7191EC48A8F}"/>
              </a:ext>
            </a:extLst>
          </p:cNvPr>
          <p:cNvCxnSpPr>
            <a:cxnSpLocks/>
          </p:cNvCxnSpPr>
          <p:nvPr/>
        </p:nvCxnSpPr>
        <p:spPr>
          <a:xfrm flipV="1">
            <a:off x="1979841" y="3429000"/>
            <a:ext cx="2592159" cy="976088"/>
          </a:xfrm>
          <a:prstGeom prst="straightConnector1">
            <a:avLst/>
          </a:prstGeom>
          <a:ln>
            <a:solidFill>
              <a:schemeClr val="tx1">
                <a:lumMod val="95000"/>
                <a:lumOff val="5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13" name="Straight Arrow Connector 12">
            <a:extLst>
              <a:ext uri="{FF2B5EF4-FFF2-40B4-BE49-F238E27FC236}">
                <a16:creationId xmlns:a16="http://schemas.microsoft.com/office/drawing/2014/main" id="{4FEB05F9-824D-3986-5240-D9B0DC44F8F7}"/>
              </a:ext>
            </a:extLst>
          </p:cNvPr>
          <p:cNvCxnSpPr>
            <a:cxnSpLocks/>
          </p:cNvCxnSpPr>
          <p:nvPr/>
        </p:nvCxnSpPr>
        <p:spPr>
          <a:xfrm flipH="1">
            <a:off x="6359747" y="2123967"/>
            <a:ext cx="2938012" cy="1234783"/>
          </a:xfrm>
          <a:prstGeom prst="straightConnector1">
            <a:avLst/>
          </a:prstGeom>
          <a:ln>
            <a:solidFill>
              <a:schemeClr val="tx1">
                <a:lumMod val="95000"/>
                <a:lumOff val="5000"/>
              </a:schemeClr>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291908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1143B21-4F45-06FA-7C82-9301DE4B7A75}"/>
              </a:ext>
            </a:extLst>
          </p:cNvPr>
          <p:cNvGraphicFramePr>
            <a:graphicFrameLocks noGrp="1"/>
          </p:cNvGraphicFramePr>
          <p:nvPr>
            <p:extLst>
              <p:ext uri="{D42A27DB-BD31-4B8C-83A1-F6EECF244321}">
                <p14:modId xmlns:p14="http://schemas.microsoft.com/office/powerpoint/2010/main" val="2003814244"/>
              </p:ext>
            </p:extLst>
          </p:nvPr>
        </p:nvGraphicFramePr>
        <p:xfrm>
          <a:off x="804333" y="1369035"/>
          <a:ext cx="10583331" cy="4119928"/>
        </p:xfrm>
        <a:graphic>
          <a:graphicData uri="http://schemas.openxmlformats.org/drawingml/2006/table">
            <a:tbl>
              <a:tblPr firstRow="1" bandRow="1">
                <a:solidFill>
                  <a:schemeClr val="bg1">
                    <a:lumMod val="95000"/>
                  </a:schemeClr>
                </a:solidFill>
                <a:tableStyleId>{5C22544A-7EE6-4342-B048-85BDC9FD1C3A}</a:tableStyleId>
              </a:tblPr>
              <a:tblGrid>
                <a:gridCol w="10583331">
                  <a:extLst>
                    <a:ext uri="{9D8B030D-6E8A-4147-A177-3AD203B41FA5}">
                      <a16:colId xmlns:a16="http://schemas.microsoft.com/office/drawing/2014/main" val="551812689"/>
                    </a:ext>
                  </a:extLst>
                </a:gridCol>
              </a:tblGrid>
              <a:tr h="4119928">
                <a:tc>
                  <a:txBody>
                    <a:bodyPr/>
                    <a:lstStyle/>
                    <a:p>
                      <a:r>
                        <a:rPr lang="en-QA" sz="2300" b="0" cap="none" spc="0" dirty="0">
                          <a:solidFill>
                            <a:schemeClr val="bg1"/>
                          </a:solidFill>
                        </a:rPr>
                        <a:t> The teacher brought a frog to ask  the students</a:t>
                      </a:r>
                    </a:p>
                    <a:p>
                      <a:r>
                        <a:rPr lang="en-QA" sz="2300" b="0" cap="none" spc="0" dirty="0">
                          <a:solidFill>
                            <a:schemeClr val="bg1"/>
                          </a:solidFill>
                        </a:rPr>
                        <a:t>What do they see ?</a:t>
                      </a:r>
                    </a:p>
                    <a:p>
                      <a:r>
                        <a:rPr lang="en-QA" sz="2300" b="0" cap="none" spc="0" dirty="0">
                          <a:solidFill>
                            <a:schemeClr val="bg1"/>
                          </a:solidFill>
                        </a:rPr>
                        <a:t>The students will answer  We can see a frog. </a:t>
                      </a:r>
                    </a:p>
                    <a:p>
                      <a:r>
                        <a:rPr lang="en-QA" sz="2300" b="0" cap="none" spc="0" dirty="0">
                          <a:solidFill>
                            <a:schemeClr val="bg1"/>
                          </a:solidFill>
                        </a:rPr>
                        <a:t>What does cover its body ?</a:t>
                      </a:r>
                    </a:p>
                    <a:p>
                      <a:r>
                        <a:rPr lang="en-QA" sz="2300" b="0" cap="none" spc="0" dirty="0">
                          <a:solidFill>
                            <a:schemeClr val="bg1"/>
                          </a:solidFill>
                        </a:rPr>
                        <a:t>The students  answered moist skin. </a:t>
                      </a:r>
                    </a:p>
                    <a:p>
                      <a:r>
                        <a:rPr lang="en-QA" sz="2300" b="0" cap="none" spc="0" dirty="0">
                          <a:solidFill>
                            <a:schemeClr val="bg1"/>
                          </a:solidFill>
                        </a:rPr>
                        <a:t>Where do they lay eggs?</a:t>
                      </a:r>
                    </a:p>
                    <a:p>
                      <a:r>
                        <a:rPr lang="en-QA" sz="2300" b="0" cap="none" spc="0" dirty="0">
                          <a:solidFill>
                            <a:schemeClr val="bg1"/>
                          </a:solidFill>
                        </a:rPr>
                        <a:t>The students will answer in the water</a:t>
                      </a:r>
                    </a:p>
                    <a:p>
                      <a:r>
                        <a:rPr lang="en-QA" sz="2300" b="0" cap="none" spc="0" dirty="0">
                          <a:solidFill>
                            <a:schemeClr val="bg1"/>
                          </a:solidFill>
                        </a:rPr>
                        <a:t>What do they use to breathe ?</a:t>
                      </a:r>
                    </a:p>
                    <a:p>
                      <a:r>
                        <a:rPr lang="en-QA" sz="2300" b="0" cap="none" spc="0" dirty="0">
                          <a:solidFill>
                            <a:schemeClr val="bg1"/>
                          </a:solidFill>
                        </a:rPr>
                        <a:t>The student will answer  they use their gills to breathe in the water  When they become adults they develop lungs to breathe</a:t>
                      </a:r>
                    </a:p>
                    <a:p>
                      <a:endParaRPr lang="en-QA" sz="2300" b="0" cap="none" spc="0" dirty="0">
                        <a:solidFill>
                          <a:schemeClr val="bg1"/>
                        </a:solidFill>
                      </a:endParaRPr>
                    </a:p>
                  </a:txBody>
                  <a:tcPr marL="131908" marR="131908" marT="131908" marB="65954"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1085725399"/>
                  </a:ext>
                </a:extLst>
              </a:tr>
            </a:tbl>
          </a:graphicData>
        </a:graphic>
      </p:graphicFrame>
    </p:spTree>
    <p:extLst>
      <p:ext uri="{BB962C8B-B14F-4D97-AF65-F5344CB8AC3E}">
        <p14:creationId xmlns:p14="http://schemas.microsoft.com/office/powerpoint/2010/main" val="2376221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B7597-EFBF-406A-947F-2F44D0D650C2}"/>
              </a:ext>
            </a:extLst>
          </p:cNvPr>
          <p:cNvSpPr txBox="1"/>
          <p:nvPr/>
        </p:nvSpPr>
        <p:spPr>
          <a:xfrm>
            <a:off x="685801" y="1866677"/>
            <a:ext cx="2130136" cy="707886"/>
          </a:xfrm>
          <a:prstGeom prst="rect">
            <a:avLst/>
          </a:prstGeom>
          <a:solidFill>
            <a:srgbClr val="00B050"/>
          </a:solidFill>
        </p:spPr>
        <p:txBody>
          <a:bodyPr wrap="square" rtlCol="0">
            <a:spAutoFit/>
          </a:bodyPr>
          <a:lstStyle/>
          <a:p>
            <a:pPr algn="ctr"/>
            <a:r>
              <a:rPr lang="en-US" sz="4000" dirty="0"/>
              <a:t>M</a:t>
            </a:r>
            <a:r>
              <a:rPr lang="en-QA" sz="4000" dirty="0"/>
              <a:t>oist skin</a:t>
            </a:r>
          </a:p>
        </p:txBody>
      </p:sp>
      <p:sp>
        <p:nvSpPr>
          <p:cNvPr id="6" name="TextBox 5">
            <a:extLst>
              <a:ext uri="{FF2B5EF4-FFF2-40B4-BE49-F238E27FC236}">
                <a16:creationId xmlns:a16="http://schemas.microsoft.com/office/drawing/2014/main" id="{66F07A93-5BBF-E887-B4C7-77AD0A99C7A5}"/>
              </a:ext>
            </a:extLst>
          </p:cNvPr>
          <p:cNvSpPr txBox="1"/>
          <p:nvPr/>
        </p:nvSpPr>
        <p:spPr>
          <a:xfrm>
            <a:off x="4023360" y="433441"/>
            <a:ext cx="3696808" cy="707886"/>
          </a:xfrm>
          <a:prstGeom prst="rect">
            <a:avLst/>
          </a:prstGeom>
          <a:solidFill>
            <a:srgbClr val="00B050"/>
          </a:solidFill>
        </p:spPr>
        <p:txBody>
          <a:bodyPr wrap="square" rtlCol="0">
            <a:spAutoFit/>
          </a:bodyPr>
          <a:lstStyle/>
          <a:p>
            <a:pPr algn="ctr"/>
            <a:r>
              <a:rPr lang="en-QA" sz="4000" dirty="0"/>
              <a:t>amphabians</a:t>
            </a:r>
          </a:p>
        </p:txBody>
      </p:sp>
      <p:pic>
        <p:nvPicPr>
          <p:cNvPr id="11266" name="Picture 2" descr="Frog Clipart Vector Art, Icons, and ...">
            <a:extLst>
              <a:ext uri="{FF2B5EF4-FFF2-40B4-BE49-F238E27FC236}">
                <a16:creationId xmlns:a16="http://schemas.microsoft.com/office/drawing/2014/main" id="{3D344390-8A72-297A-F3DB-E8C952A37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360" y="2057399"/>
            <a:ext cx="3939542" cy="422085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5DBF30FB-04B9-D402-A7E3-0F15C35662A7}"/>
              </a:ext>
            </a:extLst>
          </p:cNvPr>
          <p:cNvCxnSpPr>
            <a:cxnSpLocks/>
          </p:cNvCxnSpPr>
          <p:nvPr/>
        </p:nvCxnSpPr>
        <p:spPr>
          <a:xfrm>
            <a:off x="2535382" y="2266722"/>
            <a:ext cx="3115610" cy="1025118"/>
          </a:xfrm>
          <a:prstGeom prst="straightConnector1">
            <a:avLst/>
          </a:prstGeom>
          <a:ln>
            <a:solidFill>
              <a:schemeClr val="tx1">
                <a:lumMod val="95000"/>
                <a:lumOff val="5000"/>
              </a:schemeClr>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774902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CACC-2A36-B104-CCCE-B31011A72BF7}"/>
              </a:ext>
            </a:extLst>
          </p:cNvPr>
          <p:cNvSpPr>
            <a:spLocks noGrp="1"/>
          </p:cNvSpPr>
          <p:nvPr>
            <p:ph type="title"/>
          </p:nvPr>
        </p:nvSpPr>
        <p:spPr>
          <a:xfrm>
            <a:off x="4713224" y="1105351"/>
            <a:ext cx="6353967" cy="3023981"/>
          </a:xfrm>
        </p:spPr>
        <p:txBody>
          <a:bodyPr vert="horz" lIns="91440" tIns="45720" rIns="91440" bIns="45720" rtlCol="0" anchor="b">
            <a:normAutofit/>
          </a:bodyPr>
          <a:lstStyle/>
          <a:p>
            <a:r>
              <a:rPr lang="en-US" sz="4800" spc="200" dirty="0">
                <a:solidFill>
                  <a:srgbClr val="FFFFFF"/>
                </a:solidFill>
              </a:rPr>
              <a:t>Thank you for Reading!</a:t>
            </a:r>
          </a:p>
        </p:txBody>
      </p:sp>
    </p:spTree>
    <p:extLst>
      <p:ext uri="{BB962C8B-B14F-4D97-AF65-F5344CB8AC3E}">
        <p14:creationId xmlns:p14="http://schemas.microsoft.com/office/powerpoint/2010/main" val="2642644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564401-FBD8-A61A-B036-69C106B071AB}"/>
              </a:ext>
            </a:extLst>
          </p:cNvPr>
          <p:cNvSpPr>
            <a:spLocks noGrp="1"/>
          </p:cNvSpPr>
          <p:nvPr>
            <p:ph type="title"/>
          </p:nvPr>
        </p:nvSpPr>
        <p:spPr>
          <a:xfrm>
            <a:off x="1600754" y="1087374"/>
            <a:ext cx="8983489" cy="1000978"/>
          </a:xfrm>
        </p:spPr>
        <p:txBody>
          <a:bodyPr>
            <a:normAutofit/>
          </a:bodyPr>
          <a:lstStyle/>
          <a:p>
            <a:r>
              <a:rPr lang="en-QA" dirty="0"/>
              <a:t>Objectives</a:t>
            </a:r>
          </a:p>
        </p:txBody>
      </p:sp>
      <p:sp>
        <p:nvSpPr>
          <p:cNvPr id="3" name="Content Placeholder 2">
            <a:extLst>
              <a:ext uri="{FF2B5EF4-FFF2-40B4-BE49-F238E27FC236}">
                <a16:creationId xmlns:a16="http://schemas.microsoft.com/office/drawing/2014/main" id="{D97970D4-047E-EEE6-9338-E950B8654D0F}"/>
              </a:ext>
            </a:extLst>
          </p:cNvPr>
          <p:cNvSpPr>
            <a:spLocks noGrp="1"/>
          </p:cNvSpPr>
          <p:nvPr>
            <p:ph idx="1"/>
          </p:nvPr>
        </p:nvSpPr>
        <p:spPr>
          <a:xfrm>
            <a:off x="914401" y="2088352"/>
            <a:ext cx="9669842" cy="4202109"/>
          </a:xfrm>
        </p:spPr>
        <p:txBody>
          <a:bodyPr>
            <a:normAutofit fontScale="92500" lnSpcReduction="20000"/>
          </a:bodyPr>
          <a:lstStyle/>
          <a:p>
            <a:pPr>
              <a:buFont typeface="Wingdings" pitchFamily="2" charset="2"/>
              <a:buChar char="v"/>
            </a:pPr>
            <a:r>
              <a:rPr lang="en-US" sz="2400" dirty="0">
                <a:solidFill>
                  <a:schemeClr val="tx1"/>
                </a:solidFill>
              </a:rPr>
              <a:t>Explain how things that are living that were once alive and that have never lived are different.</a:t>
            </a:r>
          </a:p>
          <a:p>
            <a:pPr>
              <a:buFont typeface="Wingdings" pitchFamily="2" charset="2"/>
              <a:buChar char="v"/>
            </a:pPr>
            <a:r>
              <a:rPr lang="en-US" sz="2400" dirty="0">
                <a:solidFill>
                  <a:schemeClr val="tx1"/>
                </a:solidFill>
              </a:rPr>
              <a:t>Create tables and diagrams  to show observations. </a:t>
            </a:r>
          </a:p>
          <a:p>
            <a:pPr>
              <a:buFont typeface="Wingdings" pitchFamily="2" charset="2"/>
              <a:buChar char="v"/>
            </a:pPr>
            <a:r>
              <a:rPr lang="en-QA" sz="2400" dirty="0">
                <a:solidFill>
                  <a:schemeClr val="tx1"/>
                </a:solidFill>
              </a:rPr>
              <a:t>Learn to sort and classify things through observation. </a:t>
            </a:r>
            <a:endParaRPr lang="en-US" sz="2400" dirty="0">
              <a:solidFill>
                <a:schemeClr val="tx1"/>
              </a:solidFill>
            </a:endParaRPr>
          </a:p>
          <a:p>
            <a:pPr>
              <a:buFont typeface="Wingdings" pitchFamily="2" charset="2"/>
              <a:buChar char="v"/>
            </a:pPr>
            <a:r>
              <a:rPr lang="en-US" sz="2400" dirty="0">
                <a:solidFill>
                  <a:schemeClr val="tx1"/>
                </a:solidFill>
              </a:rPr>
              <a:t>K</a:t>
            </a:r>
            <a:r>
              <a:rPr lang="en-QA" sz="2400" dirty="0">
                <a:solidFill>
                  <a:schemeClr val="tx1"/>
                </a:solidFill>
              </a:rPr>
              <a:t>now the common life of plants and animals. </a:t>
            </a:r>
          </a:p>
          <a:p>
            <a:pPr>
              <a:buFont typeface="Wingdings" pitchFamily="2" charset="2"/>
              <a:buChar char="v"/>
            </a:pPr>
            <a:r>
              <a:rPr lang="en-US" sz="2400" dirty="0">
                <a:solidFill>
                  <a:schemeClr val="tx1"/>
                </a:solidFill>
              </a:rPr>
              <a:t>L</a:t>
            </a:r>
            <a:r>
              <a:rPr lang="en-QA" sz="2400" dirty="0">
                <a:solidFill>
                  <a:schemeClr val="tx1"/>
                </a:solidFill>
              </a:rPr>
              <a:t>iving things need nutrition. </a:t>
            </a:r>
          </a:p>
          <a:p>
            <a:pPr>
              <a:buFont typeface="Wingdings" pitchFamily="2" charset="2"/>
              <a:buChar char="v"/>
            </a:pPr>
            <a:r>
              <a:rPr lang="en-US" sz="2400" dirty="0">
                <a:solidFill>
                  <a:schemeClr val="tx1"/>
                </a:solidFill>
              </a:rPr>
              <a:t>L</a:t>
            </a:r>
            <a:r>
              <a:rPr lang="en-QA" sz="2400" dirty="0">
                <a:solidFill>
                  <a:schemeClr val="tx1"/>
                </a:solidFill>
              </a:rPr>
              <a:t>iving things grow. </a:t>
            </a:r>
          </a:p>
          <a:p>
            <a:pPr>
              <a:buFont typeface="Wingdings" pitchFamily="2" charset="2"/>
              <a:buChar char="v"/>
            </a:pPr>
            <a:r>
              <a:rPr lang="en-US" sz="2400" dirty="0">
                <a:solidFill>
                  <a:schemeClr val="tx1"/>
                </a:solidFill>
              </a:rPr>
              <a:t>L</a:t>
            </a:r>
            <a:r>
              <a:rPr lang="en-QA" sz="2400" dirty="0">
                <a:solidFill>
                  <a:schemeClr val="tx1"/>
                </a:solidFill>
              </a:rPr>
              <a:t>iving things move. </a:t>
            </a:r>
          </a:p>
          <a:p>
            <a:pPr>
              <a:buFont typeface="Wingdings" pitchFamily="2" charset="2"/>
              <a:buChar char="v"/>
            </a:pPr>
            <a:r>
              <a:rPr lang="en-US" sz="2400" dirty="0">
                <a:solidFill>
                  <a:schemeClr val="tx1"/>
                </a:solidFill>
              </a:rPr>
              <a:t>L</a:t>
            </a:r>
            <a:r>
              <a:rPr lang="en-QA" sz="2400" dirty="0">
                <a:solidFill>
                  <a:schemeClr val="tx1"/>
                </a:solidFill>
              </a:rPr>
              <a:t>iving things reproduce.</a:t>
            </a:r>
            <a:endParaRPr lang="en-US" sz="2400" dirty="0">
              <a:solidFill>
                <a:schemeClr val="tx1"/>
              </a:solidFill>
            </a:endParaRPr>
          </a:p>
          <a:p>
            <a:pPr>
              <a:buFont typeface="Wingdings" pitchFamily="2" charset="2"/>
              <a:buChar char="v"/>
            </a:pPr>
            <a:r>
              <a:rPr lang="en-US" sz="2400" dirty="0">
                <a:solidFill>
                  <a:schemeClr val="tx1"/>
                </a:solidFill>
              </a:rPr>
              <a:t>N</a:t>
            </a:r>
            <a:r>
              <a:rPr lang="en-QA" sz="2400" dirty="0">
                <a:solidFill>
                  <a:schemeClr val="tx1"/>
                </a:solidFill>
              </a:rPr>
              <a:t>ame the features of fish, reptiles , mammels, Birds, Amphebians, and Insects. </a:t>
            </a:r>
          </a:p>
        </p:txBody>
      </p:sp>
    </p:spTree>
    <p:extLst>
      <p:ext uri="{BB962C8B-B14F-4D97-AF65-F5344CB8AC3E}">
        <p14:creationId xmlns:p14="http://schemas.microsoft.com/office/powerpoint/2010/main" val="312827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913914-9C13-4E76-6938-BAC547B0CEAB}"/>
              </a:ext>
            </a:extLst>
          </p:cNvPr>
          <p:cNvSpPr txBox="1"/>
          <p:nvPr/>
        </p:nvSpPr>
        <p:spPr>
          <a:xfrm>
            <a:off x="940526" y="474345"/>
            <a:ext cx="8887968" cy="5909310"/>
          </a:xfrm>
          <a:prstGeom prst="rect">
            <a:avLst/>
          </a:prstGeom>
          <a:noFill/>
        </p:spPr>
        <p:txBody>
          <a:bodyPr wrap="square" rtlCol="0">
            <a:spAutoFit/>
          </a:bodyPr>
          <a:lstStyle/>
          <a:p>
            <a:pPr marL="571500" indent="-571500">
              <a:buFont typeface="Wingdings" pitchFamily="2" charset="2"/>
              <a:buChar char="v"/>
            </a:pPr>
            <a:r>
              <a:rPr lang="en-US" sz="4000" dirty="0"/>
              <a:t>A</a:t>
            </a:r>
            <a:r>
              <a:rPr lang="en-QA" sz="4000" dirty="0"/>
              <a:t>ge: 6-7 years</a:t>
            </a:r>
          </a:p>
          <a:p>
            <a:pPr marL="571500" indent="-571500">
              <a:buFont typeface="Wingdings" pitchFamily="2" charset="2"/>
              <a:buChar char="v"/>
            </a:pPr>
            <a:r>
              <a:rPr lang="en-QA" sz="4000" dirty="0"/>
              <a:t> period : 30-40 min</a:t>
            </a:r>
          </a:p>
          <a:p>
            <a:pPr marL="571500" indent="-571500">
              <a:buFont typeface="Wingdings" pitchFamily="2" charset="2"/>
              <a:buChar char="v"/>
            </a:pPr>
            <a:r>
              <a:rPr lang="en-US" sz="4000" dirty="0"/>
              <a:t>M</a:t>
            </a:r>
            <a:r>
              <a:rPr lang="en-QA" sz="4000" dirty="0"/>
              <a:t>aterials : aanimals – flash cards- pictures of animals – work sheet </a:t>
            </a:r>
          </a:p>
          <a:p>
            <a:pPr marL="571500" indent="-571500">
              <a:buFont typeface="Wingdings" pitchFamily="2" charset="2"/>
              <a:buChar char="v"/>
            </a:pPr>
            <a:r>
              <a:rPr lang="en-US" sz="4000" dirty="0"/>
              <a:t>V</a:t>
            </a:r>
            <a:r>
              <a:rPr lang="en-QA" sz="4000" dirty="0"/>
              <a:t>ocabulary: living thing – non living thing – move- nutrition-  grow- reprouduce </a:t>
            </a:r>
          </a:p>
          <a:p>
            <a:pPr marL="571500" indent="-571500">
              <a:buFont typeface="Wingdings" pitchFamily="2" charset="2"/>
              <a:buChar char="v"/>
            </a:pPr>
            <a:r>
              <a:rPr lang="en-US" sz="4000" dirty="0"/>
              <a:t>B</a:t>
            </a:r>
            <a:r>
              <a:rPr lang="en-QA" sz="4000" dirty="0"/>
              <a:t>irds- mammals- reptails-insects- fishes- amphabian</a:t>
            </a:r>
          </a:p>
          <a:p>
            <a:endParaRPr lang="en-QA" dirty="0"/>
          </a:p>
        </p:txBody>
      </p:sp>
    </p:spTree>
    <p:extLst>
      <p:ext uri="{BB962C8B-B14F-4D97-AF65-F5344CB8AC3E}">
        <p14:creationId xmlns:p14="http://schemas.microsoft.com/office/powerpoint/2010/main" val="4255819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DC1069-3FCA-44E0-7F46-E03F05374042}"/>
              </a:ext>
            </a:extLst>
          </p:cNvPr>
          <p:cNvSpPr>
            <a:spLocks noGrp="1"/>
          </p:cNvSpPr>
          <p:nvPr>
            <p:ph type="title"/>
          </p:nvPr>
        </p:nvSpPr>
        <p:spPr>
          <a:xfrm>
            <a:off x="643468" y="643467"/>
            <a:ext cx="3415612" cy="55710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ormAutofit/>
          </a:bodyPr>
          <a:lstStyle/>
          <a:p>
            <a:r>
              <a:rPr lang="en-US" dirty="0">
                <a:solidFill>
                  <a:srgbClr val="FFFFFF"/>
                </a:solidFill>
              </a:rPr>
              <a:t>How things are grouped </a:t>
            </a:r>
            <a:endParaRPr lang="en-QA" dirty="0">
              <a:solidFill>
                <a:srgbClr val="FFFFFF"/>
              </a:solidFill>
            </a:endParaRPr>
          </a:p>
        </p:txBody>
      </p:sp>
      <p:graphicFrame>
        <p:nvGraphicFramePr>
          <p:cNvPr id="6" name="Content Placeholder 2">
            <a:extLst>
              <a:ext uri="{FF2B5EF4-FFF2-40B4-BE49-F238E27FC236}">
                <a16:creationId xmlns:a16="http://schemas.microsoft.com/office/drawing/2014/main" id="{054550AB-99C7-14F7-2040-E2B7C4D37BD1}"/>
              </a:ext>
            </a:extLst>
          </p:cNvPr>
          <p:cNvGraphicFramePr>
            <a:graphicFrameLocks noGrp="1"/>
          </p:cNvGraphicFramePr>
          <p:nvPr>
            <p:ph idx="1"/>
            <p:extLst>
              <p:ext uri="{D42A27DB-BD31-4B8C-83A1-F6EECF244321}">
                <p14:modId xmlns:p14="http://schemas.microsoft.com/office/powerpoint/2010/main" val="2110059447"/>
              </p:ext>
            </p:extLst>
          </p:nvPr>
        </p:nvGraphicFramePr>
        <p:xfrm>
          <a:off x="5180984" y="390698"/>
          <a:ext cx="6378015" cy="5823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878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Soccer Ball Stock Illustration - Download Image Now - Soccer Ball, Soccer,  Sports Ball - iStock">
            <a:extLst>
              <a:ext uri="{FF2B5EF4-FFF2-40B4-BE49-F238E27FC236}">
                <a16:creationId xmlns:a16="http://schemas.microsoft.com/office/drawing/2014/main" id="{01F6B345-CE28-462E-A7CA-220AECB5C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7584" y="4036260"/>
            <a:ext cx="2821740" cy="28217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Car Clipart Images - Free Download on ...">
            <a:extLst>
              <a:ext uri="{FF2B5EF4-FFF2-40B4-BE49-F238E27FC236}">
                <a16:creationId xmlns:a16="http://schemas.microsoft.com/office/drawing/2014/main" id="{69D53FC0-B58C-05F5-6683-D010579315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8999" y="4564518"/>
            <a:ext cx="3222060" cy="18758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ector Boy Stock Illustrations, Cliparts and Royalty Free Vector Boy Vectors">
            <a:extLst>
              <a:ext uri="{FF2B5EF4-FFF2-40B4-BE49-F238E27FC236}">
                <a16:creationId xmlns:a16="http://schemas.microsoft.com/office/drawing/2014/main" id="{587101E2-BFFA-D23C-4CC6-3D1EFBD05F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429" y="1982281"/>
            <a:ext cx="2508885" cy="25238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34975993-A999-517C-3C8B-B4EC6FBE3EE2}"/>
              </a:ext>
            </a:extLst>
          </p:cNvPr>
          <p:cNvGraphicFramePr>
            <a:graphicFrameLocks noGrp="1"/>
          </p:cNvGraphicFramePr>
          <p:nvPr>
            <p:extLst>
              <p:ext uri="{D42A27DB-BD31-4B8C-83A1-F6EECF244321}">
                <p14:modId xmlns:p14="http://schemas.microsoft.com/office/powerpoint/2010/main" val="206551783"/>
              </p:ext>
            </p:extLst>
          </p:nvPr>
        </p:nvGraphicFramePr>
        <p:xfrm>
          <a:off x="14041097" y="5267933"/>
          <a:ext cx="4951455" cy="2832260"/>
        </p:xfrm>
        <a:graphic>
          <a:graphicData uri="http://schemas.openxmlformats.org/drawingml/2006/table">
            <a:tbl>
              <a:tblPr firstRow="1" bandRow="1">
                <a:noFill/>
                <a:tableStyleId>{5C22544A-7EE6-4342-B048-85BDC9FD1C3A}</a:tableStyleId>
              </a:tblPr>
              <a:tblGrid>
                <a:gridCol w="1650485">
                  <a:extLst>
                    <a:ext uri="{9D8B030D-6E8A-4147-A177-3AD203B41FA5}">
                      <a16:colId xmlns:a16="http://schemas.microsoft.com/office/drawing/2014/main" val="2239447213"/>
                    </a:ext>
                  </a:extLst>
                </a:gridCol>
                <a:gridCol w="1650485">
                  <a:extLst>
                    <a:ext uri="{9D8B030D-6E8A-4147-A177-3AD203B41FA5}">
                      <a16:colId xmlns:a16="http://schemas.microsoft.com/office/drawing/2014/main" val="1096989502"/>
                    </a:ext>
                  </a:extLst>
                </a:gridCol>
                <a:gridCol w="1650485">
                  <a:extLst>
                    <a:ext uri="{9D8B030D-6E8A-4147-A177-3AD203B41FA5}">
                      <a16:colId xmlns:a16="http://schemas.microsoft.com/office/drawing/2014/main" val="1698806289"/>
                    </a:ext>
                  </a:extLst>
                </a:gridCol>
              </a:tblGrid>
              <a:tr h="1416130">
                <a:tc>
                  <a:txBody>
                    <a:bodyPr/>
                    <a:lstStyle/>
                    <a:p>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9281443"/>
                  </a:ext>
                </a:extLst>
              </a:tr>
              <a:tr h="1416130">
                <a:tc>
                  <a:txBody>
                    <a:bodyPr/>
                    <a:lstStyle/>
                    <a:p>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Q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Q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594444"/>
                  </a:ext>
                </a:extLst>
              </a:tr>
            </a:tbl>
          </a:graphicData>
        </a:graphic>
      </p:graphicFrame>
      <p:pic>
        <p:nvPicPr>
          <p:cNvPr id="1030" name="Picture 6" descr="Plant Clipart Images - Free Download on Freepik">
            <a:extLst>
              <a:ext uri="{FF2B5EF4-FFF2-40B4-BE49-F238E27FC236}">
                <a16:creationId xmlns:a16="http://schemas.microsoft.com/office/drawing/2014/main" id="{A3554B5E-831A-AE4D-BE4D-93F05B848B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6637" y="4479120"/>
            <a:ext cx="1783157" cy="21677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81143B21-4F45-06FA-7C82-9301DE4B7A75}"/>
              </a:ext>
            </a:extLst>
          </p:cNvPr>
          <p:cNvGraphicFramePr>
            <a:graphicFrameLocks noGrp="1"/>
          </p:cNvGraphicFramePr>
          <p:nvPr>
            <p:extLst>
              <p:ext uri="{D42A27DB-BD31-4B8C-83A1-F6EECF244321}">
                <p14:modId xmlns:p14="http://schemas.microsoft.com/office/powerpoint/2010/main" val="325197513"/>
              </p:ext>
            </p:extLst>
          </p:nvPr>
        </p:nvGraphicFramePr>
        <p:xfrm>
          <a:off x="747823" y="641161"/>
          <a:ext cx="10696354" cy="1341120"/>
        </p:xfrm>
        <a:graphic>
          <a:graphicData uri="http://schemas.openxmlformats.org/drawingml/2006/table">
            <a:tbl>
              <a:tblPr firstRow="1" bandRow="1">
                <a:tableStyleId>{5C22544A-7EE6-4342-B048-85BDC9FD1C3A}</a:tableStyleId>
              </a:tblPr>
              <a:tblGrid>
                <a:gridCol w="10696354">
                  <a:extLst>
                    <a:ext uri="{9D8B030D-6E8A-4147-A177-3AD203B41FA5}">
                      <a16:colId xmlns:a16="http://schemas.microsoft.com/office/drawing/2014/main" val="551812689"/>
                    </a:ext>
                  </a:extLst>
                </a:gridCol>
              </a:tblGrid>
              <a:tr h="747628">
                <a:tc>
                  <a:txBody>
                    <a:bodyPr/>
                    <a:lstStyle/>
                    <a:p>
                      <a:r>
                        <a:rPr lang="en-QA" dirty="0"/>
                        <a:t> </a:t>
                      </a:r>
                      <a:r>
                        <a:rPr lang="en-QA" sz="3200" dirty="0"/>
                        <a:t>The teacher gave each boy a group of things to  ask them to  sort into living things and non living things :</a:t>
                      </a:r>
                    </a:p>
                    <a:p>
                      <a:endParaRPr lang="en-QA" dirty="0"/>
                    </a:p>
                  </a:txBody>
                  <a:tcPr/>
                </a:tc>
                <a:extLst>
                  <a:ext uri="{0D108BD9-81ED-4DB2-BD59-A6C34878D82A}">
                    <a16:rowId xmlns:a16="http://schemas.microsoft.com/office/drawing/2014/main" val="1085725399"/>
                  </a:ext>
                </a:extLst>
              </a:tr>
            </a:tbl>
          </a:graphicData>
        </a:graphic>
      </p:graphicFrame>
      <p:pic>
        <p:nvPicPr>
          <p:cNvPr id="5" name="Picture 2" descr="flat illustration of cute pleasant bird friendly character white background">
            <a:extLst>
              <a:ext uri="{FF2B5EF4-FFF2-40B4-BE49-F238E27FC236}">
                <a16:creationId xmlns:a16="http://schemas.microsoft.com/office/drawing/2014/main" id="{117AF1B3-11E2-BC9C-996A-71007995D7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604" y="2166090"/>
            <a:ext cx="2167759" cy="216775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ook Clipart, Download Free Transparent PNG Format Clipart Images on Pngtree">
            <a:extLst>
              <a:ext uri="{FF2B5EF4-FFF2-40B4-BE49-F238E27FC236}">
                <a16:creationId xmlns:a16="http://schemas.microsoft.com/office/drawing/2014/main" id="{E3E7339C-2DDE-EB01-5A62-08003F1EA2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7264" y="1709688"/>
            <a:ext cx="3222061" cy="3222061"/>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a:extLst>
              <a:ext uri="{FF2B5EF4-FFF2-40B4-BE49-F238E27FC236}">
                <a16:creationId xmlns:a16="http://schemas.microsoft.com/office/drawing/2014/main" id="{E308DE0C-CD0B-E7F8-459F-8D159A96FF05}"/>
              </a:ext>
            </a:extLst>
          </p:cNvPr>
          <p:cNvSpPr/>
          <p:nvPr/>
        </p:nvSpPr>
        <p:spPr>
          <a:xfrm>
            <a:off x="1288473" y="4036260"/>
            <a:ext cx="1527463" cy="44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a:t>
            </a:r>
            <a:r>
              <a:rPr lang="en-QA" dirty="0"/>
              <a:t>iving thing </a:t>
            </a:r>
          </a:p>
        </p:txBody>
      </p:sp>
      <p:sp>
        <p:nvSpPr>
          <p:cNvPr id="17" name="Rounded Rectangle 16">
            <a:extLst>
              <a:ext uri="{FF2B5EF4-FFF2-40B4-BE49-F238E27FC236}">
                <a16:creationId xmlns:a16="http://schemas.microsoft.com/office/drawing/2014/main" id="{A6635C09-0991-FA94-CBE3-6D62332EF23F}"/>
              </a:ext>
            </a:extLst>
          </p:cNvPr>
          <p:cNvSpPr/>
          <p:nvPr/>
        </p:nvSpPr>
        <p:spPr>
          <a:xfrm>
            <a:off x="3523786" y="3871012"/>
            <a:ext cx="1527463" cy="44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a:t>
            </a:r>
            <a:r>
              <a:rPr lang="en-QA" dirty="0"/>
              <a:t>iving thing </a:t>
            </a:r>
          </a:p>
        </p:txBody>
      </p:sp>
      <p:sp>
        <p:nvSpPr>
          <p:cNvPr id="18" name="Rounded Rectangle 17">
            <a:extLst>
              <a:ext uri="{FF2B5EF4-FFF2-40B4-BE49-F238E27FC236}">
                <a16:creationId xmlns:a16="http://schemas.microsoft.com/office/drawing/2014/main" id="{262133CF-6DBA-E41F-2FC9-81E90E54DE5F}"/>
              </a:ext>
            </a:extLst>
          </p:cNvPr>
          <p:cNvSpPr/>
          <p:nvPr/>
        </p:nvSpPr>
        <p:spPr>
          <a:xfrm>
            <a:off x="7573153" y="4157418"/>
            <a:ext cx="1527463" cy="44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non- L</a:t>
            </a:r>
            <a:r>
              <a:rPr lang="en-QA" dirty="0"/>
              <a:t>iving thing </a:t>
            </a:r>
          </a:p>
        </p:txBody>
      </p:sp>
      <p:sp>
        <p:nvSpPr>
          <p:cNvPr id="19" name="Rounded Rectangle 18">
            <a:extLst>
              <a:ext uri="{FF2B5EF4-FFF2-40B4-BE49-F238E27FC236}">
                <a16:creationId xmlns:a16="http://schemas.microsoft.com/office/drawing/2014/main" id="{45B728EE-57EC-DD59-B828-068D058E8E5F}"/>
              </a:ext>
            </a:extLst>
          </p:cNvPr>
          <p:cNvSpPr/>
          <p:nvPr/>
        </p:nvSpPr>
        <p:spPr>
          <a:xfrm>
            <a:off x="222458" y="6127860"/>
            <a:ext cx="1527463" cy="44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a:t>
            </a:r>
            <a:r>
              <a:rPr lang="en-QA" dirty="0"/>
              <a:t>iving thing </a:t>
            </a:r>
          </a:p>
        </p:txBody>
      </p:sp>
      <p:sp>
        <p:nvSpPr>
          <p:cNvPr id="20" name="Rounded Rectangle 19">
            <a:extLst>
              <a:ext uri="{FF2B5EF4-FFF2-40B4-BE49-F238E27FC236}">
                <a16:creationId xmlns:a16="http://schemas.microsoft.com/office/drawing/2014/main" id="{828002D9-29E7-8D9C-5262-0CA780F5BB88}"/>
              </a:ext>
            </a:extLst>
          </p:cNvPr>
          <p:cNvSpPr/>
          <p:nvPr/>
        </p:nvSpPr>
        <p:spPr>
          <a:xfrm>
            <a:off x="3048097" y="6242848"/>
            <a:ext cx="1527463" cy="44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non- L</a:t>
            </a:r>
            <a:r>
              <a:rPr lang="en-QA" dirty="0"/>
              <a:t>iving thing </a:t>
            </a:r>
          </a:p>
        </p:txBody>
      </p:sp>
      <p:sp>
        <p:nvSpPr>
          <p:cNvPr id="21" name="Rounded Rectangle 20">
            <a:extLst>
              <a:ext uri="{FF2B5EF4-FFF2-40B4-BE49-F238E27FC236}">
                <a16:creationId xmlns:a16="http://schemas.microsoft.com/office/drawing/2014/main" id="{2B1E0752-6EF3-2659-9CC2-FA28A4E72A2F}"/>
              </a:ext>
            </a:extLst>
          </p:cNvPr>
          <p:cNvSpPr/>
          <p:nvPr/>
        </p:nvSpPr>
        <p:spPr>
          <a:xfrm>
            <a:off x="8194722" y="6139896"/>
            <a:ext cx="1527463" cy="4428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non- L</a:t>
            </a:r>
            <a:r>
              <a:rPr lang="en-QA" dirty="0"/>
              <a:t>iving thing </a:t>
            </a:r>
          </a:p>
        </p:txBody>
      </p:sp>
    </p:spTree>
    <p:extLst>
      <p:ext uri="{BB962C8B-B14F-4D97-AF65-F5344CB8AC3E}">
        <p14:creationId xmlns:p14="http://schemas.microsoft.com/office/powerpoint/2010/main" val="96724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circle(in)">
                                      <p:cBhvr>
                                        <p:cTn id="12" dur="2000"/>
                                        <p:tgtEl>
                                          <p:spTgt spid="103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38"/>
                                        </p:tgtEl>
                                        <p:attrNameLst>
                                          <p:attrName>style.visibility</p:attrName>
                                        </p:attrNameLst>
                                      </p:cBhvr>
                                      <p:to>
                                        <p:strVal val="visible"/>
                                      </p:to>
                                    </p:set>
                                    <p:animEffect transition="in" filter="circle(in)">
                                      <p:cBhvr>
                                        <p:cTn id="17" dur="2000"/>
                                        <p:tgtEl>
                                          <p:spTgt spid="103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circle(in)">
                                      <p:cBhvr>
                                        <p:cTn id="22" dur="20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42"/>
                                        </p:tgtEl>
                                        <p:attrNameLst>
                                          <p:attrName>style.visibility</p:attrName>
                                        </p:attrNameLst>
                                      </p:cBhvr>
                                      <p:to>
                                        <p:strVal val="visible"/>
                                      </p:to>
                                    </p:set>
                                    <p:animEffect transition="in" filter="circle(in)">
                                      <p:cBhvr>
                                        <p:cTn id="32" dur="2000"/>
                                        <p:tgtEl>
                                          <p:spTgt spid="104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in)">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ircle(in)">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circle(in)">
                                      <p:cBhvr>
                                        <p:cTn id="6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0C41C3-2645-BA05-84CA-64B0B9CD64A1}"/>
              </a:ext>
            </a:extLst>
          </p:cNvPr>
          <p:cNvPicPr>
            <a:picLocks noChangeAspect="1"/>
          </p:cNvPicPr>
          <p:nvPr/>
        </p:nvPicPr>
        <p:blipFill>
          <a:blip r:embed="rId2"/>
          <a:stretch>
            <a:fillRect/>
          </a:stretch>
        </p:blipFill>
        <p:spPr>
          <a:xfrm>
            <a:off x="1617178" y="1463040"/>
            <a:ext cx="8875956" cy="5394959"/>
          </a:xfrm>
          <a:prstGeom prst="rect">
            <a:avLst/>
          </a:prstGeom>
        </p:spPr>
      </p:pic>
      <p:graphicFrame>
        <p:nvGraphicFramePr>
          <p:cNvPr id="2" name="Table 1">
            <a:extLst>
              <a:ext uri="{FF2B5EF4-FFF2-40B4-BE49-F238E27FC236}">
                <a16:creationId xmlns:a16="http://schemas.microsoft.com/office/drawing/2014/main" id="{81143B21-4F45-06FA-7C82-9301DE4B7A75}"/>
              </a:ext>
            </a:extLst>
          </p:cNvPr>
          <p:cNvGraphicFramePr>
            <a:graphicFrameLocks noGrp="1"/>
          </p:cNvGraphicFramePr>
          <p:nvPr>
            <p:extLst>
              <p:ext uri="{D42A27DB-BD31-4B8C-83A1-F6EECF244321}">
                <p14:modId xmlns:p14="http://schemas.microsoft.com/office/powerpoint/2010/main" val="6429227"/>
              </p:ext>
            </p:extLst>
          </p:nvPr>
        </p:nvGraphicFramePr>
        <p:xfrm>
          <a:off x="615142" y="282633"/>
          <a:ext cx="10868021" cy="1363287"/>
        </p:xfrm>
        <a:graphic>
          <a:graphicData uri="http://schemas.openxmlformats.org/drawingml/2006/table">
            <a:tbl>
              <a:tblPr firstRow="1" bandRow="1">
                <a:tableStyleId>{5C22544A-7EE6-4342-B048-85BDC9FD1C3A}</a:tableStyleId>
              </a:tblPr>
              <a:tblGrid>
                <a:gridCol w="10868021">
                  <a:extLst>
                    <a:ext uri="{9D8B030D-6E8A-4147-A177-3AD203B41FA5}">
                      <a16:colId xmlns:a16="http://schemas.microsoft.com/office/drawing/2014/main" val="551812689"/>
                    </a:ext>
                  </a:extLst>
                </a:gridCol>
              </a:tblGrid>
              <a:tr h="1363287">
                <a:tc>
                  <a:txBody>
                    <a:bodyPr/>
                    <a:lstStyle/>
                    <a:p>
                      <a:r>
                        <a:rPr lang="en-QA" dirty="0"/>
                        <a:t> </a:t>
                      </a:r>
                      <a:r>
                        <a:rPr lang="en-QA" sz="3200" dirty="0"/>
                        <a:t>The teacher give each student work sheet to sort the pictures of things to living and non living things :</a:t>
                      </a:r>
                    </a:p>
                    <a:p>
                      <a:endParaRPr lang="en-QA" dirty="0"/>
                    </a:p>
                  </a:txBody>
                  <a:tcPr/>
                </a:tc>
                <a:extLst>
                  <a:ext uri="{0D108BD9-81ED-4DB2-BD59-A6C34878D82A}">
                    <a16:rowId xmlns:a16="http://schemas.microsoft.com/office/drawing/2014/main" val="1085725399"/>
                  </a:ext>
                </a:extLst>
              </a:tr>
            </a:tbl>
          </a:graphicData>
        </a:graphic>
      </p:graphicFrame>
    </p:spTree>
    <p:extLst>
      <p:ext uri="{BB962C8B-B14F-4D97-AF65-F5344CB8AC3E}">
        <p14:creationId xmlns:p14="http://schemas.microsoft.com/office/powerpoint/2010/main" val="386972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DC1069-3FCA-44E0-7F46-E03F05374042}"/>
              </a:ext>
            </a:extLst>
          </p:cNvPr>
          <p:cNvSpPr>
            <a:spLocks noGrp="1"/>
          </p:cNvSpPr>
          <p:nvPr>
            <p:ph type="title"/>
          </p:nvPr>
        </p:nvSpPr>
        <p:spPr>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ormAutofit/>
          </a:bodyPr>
          <a:lstStyle/>
          <a:p>
            <a:r>
              <a:rPr lang="en-US" dirty="0"/>
              <a:t>How things are grouped </a:t>
            </a:r>
            <a:endParaRPr lang="en-QA"/>
          </a:p>
        </p:txBody>
      </p:sp>
      <p:graphicFrame>
        <p:nvGraphicFramePr>
          <p:cNvPr id="6" name="Content Placeholder 2">
            <a:extLst>
              <a:ext uri="{FF2B5EF4-FFF2-40B4-BE49-F238E27FC236}">
                <a16:creationId xmlns:a16="http://schemas.microsoft.com/office/drawing/2014/main" id="{2C99ECB4-B0AA-A68B-4A78-AB7E285C5FB1}"/>
              </a:ext>
            </a:extLst>
          </p:cNvPr>
          <p:cNvGraphicFramePr>
            <a:graphicFrameLocks noGrp="1"/>
          </p:cNvGraphicFramePr>
          <p:nvPr>
            <p:ph idx="1"/>
            <p:extLst>
              <p:ext uri="{D42A27DB-BD31-4B8C-83A1-F6EECF244321}">
                <p14:modId xmlns:p14="http://schemas.microsoft.com/office/powerpoint/2010/main" val="682755067"/>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5053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89BF2172-CACC-07D4-6164-0DB43572D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079" y="2707323"/>
            <a:ext cx="3810000" cy="381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81143B21-4F45-06FA-7C82-9301DE4B7A75}"/>
              </a:ext>
            </a:extLst>
          </p:cNvPr>
          <p:cNvGraphicFramePr>
            <a:graphicFrameLocks noGrp="1"/>
          </p:cNvGraphicFramePr>
          <p:nvPr>
            <p:extLst>
              <p:ext uri="{D42A27DB-BD31-4B8C-83A1-F6EECF244321}">
                <p14:modId xmlns:p14="http://schemas.microsoft.com/office/powerpoint/2010/main" val="2511292912"/>
              </p:ext>
            </p:extLst>
          </p:nvPr>
        </p:nvGraphicFramePr>
        <p:xfrm>
          <a:off x="786809" y="719666"/>
          <a:ext cx="10696354" cy="1219200"/>
        </p:xfrm>
        <a:graphic>
          <a:graphicData uri="http://schemas.openxmlformats.org/drawingml/2006/table">
            <a:tbl>
              <a:tblPr firstRow="1" bandRow="1">
                <a:tableStyleId>{5C22544A-7EE6-4342-B048-85BDC9FD1C3A}</a:tableStyleId>
              </a:tblPr>
              <a:tblGrid>
                <a:gridCol w="10696354">
                  <a:extLst>
                    <a:ext uri="{9D8B030D-6E8A-4147-A177-3AD203B41FA5}">
                      <a16:colId xmlns:a16="http://schemas.microsoft.com/office/drawing/2014/main" val="551812689"/>
                    </a:ext>
                  </a:extLst>
                </a:gridCol>
              </a:tblGrid>
              <a:tr h="747628">
                <a:tc>
                  <a:txBody>
                    <a:bodyPr/>
                    <a:lstStyle/>
                    <a:p>
                      <a:r>
                        <a:rPr lang="en-QA" dirty="0"/>
                        <a:t> </a:t>
                      </a:r>
                      <a:r>
                        <a:rPr lang="en-QA" sz="2800" dirty="0"/>
                        <a:t>the teacher give each boy group of pictures and ask him to match the wordwith what the picture show </a:t>
                      </a:r>
                    </a:p>
                    <a:p>
                      <a:endParaRPr lang="en-QA" dirty="0"/>
                    </a:p>
                  </a:txBody>
                  <a:tcPr/>
                </a:tc>
                <a:extLst>
                  <a:ext uri="{0D108BD9-81ED-4DB2-BD59-A6C34878D82A}">
                    <a16:rowId xmlns:a16="http://schemas.microsoft.com/office/drawing/2014/main" val="1085725399"/>
                  </a:ext>
                </a:extLst>
              </a:tr>
            </a:tbl>
          </a:graphicData>
        </a:graphic>
      </p:graphicFrame>
      <p:sp>
        <p:nvSpPr>
          <p:cNvPr id="3" name="Rounded Rectangle 2">
            <a:extLst>
              <a:ext uri="{FF2B5EF4-FFF2-40B4-BE49-F238E27FC236}">
                <a16:creationId xmlns:a16="http://schemas.microsoft.com/office/drawing/2014/main" id="{3131F76C-DB6B-8B97-F9E9-FC8CEC11DE31}"/>
              </a:ext>
            </a:extLst>
          </p:cNvPr>
          <p:cNvSpPr/>
          <p:nvPr/>
        </p:nvSpPr>
        <p:spPr>
          <a:xfrm>
            <a:off x="6845660" y="1889029"/>
            <a:ext cx="3817620" cy="1143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QA" sz="4000" dirty="0"/>
              <a:t>Nutrition</a:t>
            </a:r>
          </a:p>
        </p:txBody>
      </p:sp>
      <p:sp>
        <p:nvSpPr>
          <p:cNvPr id="4" name="Rounded Rectangle 3">
            <a:extLst>
              <a:ext uri="{FF2B5EF4-FFF2-40B4-BE49-F238E27FC236}">
                <a16:creationId xmlns:a16="http://schemas.microsoft.com/office/drawing/2014/main" id="{9E1F4103-92C9-1374-A567-EA4ED83BF14F}"/>
              </a:ext>
            </a:extLst>
          </p:cNvPr>
          <p:cNvSpPr/>
          <p:nvPr/>
        </p:nvSpPr>
        <p:spPr>
          <a:xfrm>
            <a:off x="1977390" y="1938866"/>
            <a:ext cx="3817620" cy="1143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QA" sz="4000" dirty="0"/>
              <a:t>grow</a:t>
            </a:r>
          </a:p>
        </p:txBody>
      </p:sp>
      <p:pic>
        <p:nvPicPr>
          <p:cNvPr id="2052" name="Picture 4" descr="Green Sprout Set Vector Illustration Stock Illustration - Download Image  Now - Plant, Growth, Planting - iStock">
            <a:extLst>
              <a:ext uri="{FF2B5EF4-FFF2-40B4-BE49-F238E27FC236}">
                <a16:creationId xmlns:a16="http://schemas.microsoft.com/office/drawing/2014/main" id="{627DA2EA-638A-F844-56E3-5428A2032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947" y="4199573"/>
            <a:ext cx="3886200" cy="231775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17B1918F-83FE-4B2F-CEF2-54297C202451}"/>
              </a:ext>
            </a:extLst>
          </p:cNvPr>
          <p:cNvCxnSpPr/>
          <p:nvPr/>
        </p:nvCxnSpPr>
        <p:spPr>
          <a:xfrm flipH="1">
            <a:off x="4925291" y="2982191"/>
            <a:ext cx="2587336" cy="145472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F68E1154-289C-FF55-22E8-DF98B77CBD6A}"/>
              </a:ext>
            </a:extLst>
          </p:cNvPr>
          <p:cNvCxnSpPr>
            <a:cxnSpLocks/>
          </p:cNvCxnSpPr>
          <p:nvPr/>
        </p:nvCxnSpPr>
        <p:spPr>
          <a:xfrm>
            <a:off x="5450997" y="3065318"/>
            <a:ext cx="2234317" cy="13716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8213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{82873040-F590-F149-80F3-BC617B069CE8}tf10001067</Template>
  <TotalTime>6999</TotalTime>
  <Words>961</Words>
  <Application>Microsoft Macintosh PowerPoint</Application>
  <PresentationFormat>Widescreen</PresentationFormat>
  <Paragraphs>129</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Garamond</vt:lpstr>
      <vt:lpstr>Wingdings</vt:lpstr>
      <vt:lpstr>Savon</vt:lpstr>
      <vt:lpstr>Doen by : lubna hamed</vt:lpstr>
      <vt:lpstr>PowerPoint Presentation</vt:lpstr>
      <vt:lpstr>Objectives</vt:lpstr>
      <vt:lpstr>PowerPoint Presentation</vt:lpstr>
      <vt:lpstr>How things are grouped </vt:lpstr>
      <vt:lpstr>PowerPoint Presentation</vt:lpstr>
      <vt:lpstr>PowerPoint Presentation</vt:lpstr>
      <vt:lpstr>How things are grouped </vt:lpstr>
      <vt:lpstr>PowerPoint Presentation</vt:lpstr>
      <vt:lpstr>PowerPoint Presentation</vt:lpstr>
      <vt:lpstr>Different groups of animals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Doen by : lubna hamed</dc:title>
  <dc:creator>njoud nawaiseh</dc:creator>
  <cp:lastModifiedBy>njoud nawaiseh</cp:lastModifiedBy>
  <cp:revision>4</cp:revision>
  <dcterms:created xsi:type="dcterms:W3CDTF">2024-10-23T19:08:28Z</dcterms:created>
  <dcterms:modified xsi:type="dcterms:W3CDTF">2024-10-28T15:47:46Z</dcterms:modified>
</cp:coreProperties>
</file>