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E3673-90E8-4F1C-A6A4-BAADD9FA6414}" v="7" dt="2025-05-11T19:50:37.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 Mawasi" userId="32111624f19fe40a" providerId="LiveId" clId="{7BCE3673-90E8-4F1C-A6A4-BAADD9FA6414}"/>
    <pc:docChg chg="modSld">
      <pc:chgData name="Mai Mawasi" userId="32111624f19fe40a" providerId="LiveId" clId="{7BCE3673-90E8-4F1C-A6A4-BAADD9FA6414}" dt="2025-05-11T19:53:40.783" v="293" actId="2710"/>
      <pc:docMkLst>
        <pc:docMk/>
      </pc:docMkLst>
      <pc:sldChg chg="addSp modSp mod">
        <pc:chgData name="Mai Mawasi" userId="32111624f19fe40a" providerId="LiveId" clId="{7BCE3673-90E8-4F1C-A6A4-BAADD9FA6414}" dt="2025-05-11T19:51:13.378" v="81" actId="1076"/>
        <pc:sldMkLst>
          <pc:docMk/>
          <pc:sldMk cId="4281929724" sldId="257"/>
        </pc:sldMkLst>
        <pc:picChg chg="add mod modCrop">
          <ac:chgData name="Mai Mawasi" userId="32111624f19fe40a" providerId="LiveId" clId="{7BCE3673-90E8-4F1C-A6A4-BAADD9FA6414}" dt="2025-05-11T19:51:13.378" v="81" actId="1076"/>
          <ac:picMkLst>
            <pc:docMk/>
            <pc:sldMk cId="4281929724" sldId="257"/>
            <ac:picMk id="5" creationId="{2B27DBEA-E58C-5B2C-E675-F86CA67D9C49}"/>
          </ac:picMkLst>
        </pc:picChg>
      </pc:sldChg>
      <pc:sldChg chg="modSp mod">
        <pc:chgData name="Mai Mawasi" userId="32111624f19fe40a" providerId="LiveId" clId="{7BCE3673-90E8-4F1C-A6A4-BAADD9FA6414}" dt="2025-05-11T19:53:40.783" v="293" actId="2710"/>
        <pc:sldMkLst>
          <pc:docMk/>
          <pc:sldMk cId="343838033" sldId="262"/>
        </pc:sldMkLst>
        <pc:spChg chg="mod">
          <ac:chgData name="Mai Mawasi" userId="32111624f19fe40a" providerId="LiveId" clId="{7BCE3673-90E8-4F1C-A6A4-BAADD9FA6414}" dt="2025-05-11T19:53:40.783" v="293" actId="2710"/>
          <ac:spMkLst>
            <pc:docMk/>
            <pc:sldMk cId="343838033" sldId="262"/>
            <ac:spMk id="3" creationId="{1B6B6F08-BF99-A989-7911-8D02D2506A7F}"/>
          </ac:spMkLst>
        </pc:spChg>
        <pc:picChg chg="mod">
          <ac:chgData name="Mai Mawasi" userId="32111624f19fe40a" providerId="LiveId" clId="{7BCE3673-90E8-4F1C-A6A4-BAADD9FA6414}" dt="2025-05-11T19:50:05.556" v="71" actId="1076"/>
          <ac:picMkLst>
            <pc:docMk/>
            <pc:sldMk cId="343838033" sldId="262"/>
            <ac:picMk id="5" creationId="{CDF99554-71B6-B62C-3712-61474B3BE92A}"/>
          </ac:picMkLst>
        </pc:picChg>
      </pc:sldChg>
      <pc:sldChg chg="addSp modSp mod">
        <pc:chgData name="Mai Mawasi" userId="32111624f19fe40a" providerId="LiveId" clId="{7BCE3673-90E8-4F1C-A6A4-BAADD9FA6414}" dt="2025-05-11T19:47:57.608" v="68" actId="1076"/>
        <pc:sldMkLst>
          <pc:docMk/>
          <pc:sldMk cId="4050505630" sldId="263"/>
        </pc:sldMkLst>
        <pc:spChg chg="mod">
          <ac:chgData name="Mai Mawasi" userId="32111624f19fe40a" providerId="LiveId" clId="{7BCE3673-90E8-4F1C-A6A4-BAADD9FA6414}" dt="2025-05-11T19:44:59.493" v="0" actId="207"/>
          <ac:spMkLst>
            <pc:docMk/>
            <pc:sldMk cId="4050505630" sldId="263"/>
            <ac:spMk id="4" creationId="{6AE958DF-551E-A7C0-22AC-D749D0C9B28E}"/>
          </ac:spMkLst>
        </pc:spChg>
        <pc:spChg chg="mod">
          <ac:chgData name="Mai Mawasi" userId="32111624f19fe40a" providerId="LiveId" clId="{7BCE3673-90E8-4F1C-A6A4-BAADD9FA6414}" dt="2025-05-11T19:47:39.787" v="62" actId="20577"/>
          <ac:spMkLst>
            <pc:docMk/>
            <pc:sldMk cId="4050505630" sldId="263"/>
            <ac:spMk id="50" creationId="{D3BA31F7-E1D3-C370-3616-FE08DC32C13D}"/>
          </ac:spMkLst>
        </pc:spChg>
        <pc:spChg chg="mod">
          <ac:chgData name="Mai Mawasi" userId="32111624f19fe40a" providerId="LiveId" clId="{7BCE3673-90E8-4F1C-A6A4-BAADD9FA6414}" dt="2025-05-11T19:47:50.397" v="65" actId="1076"/>
          <ac:spMkLst>
            <pc:docMk/>
            <pc:sldMk cId="4050505630" sldId="263"/>
            <ac:spMk id="53" creationId="{BBF56085-839F-881F-B4B3-FB5B835C7361}"/>
          </ac:spMkLst>
        </pc:spChg>
        <pc:spChg chg="mod">
          <ac:chgData name="Mai Mawasi" userId="32111624f19fe40a" providerId="LiveId" clId="{7BCE3673-90E8-4F1C-A6A4-BAADD9FA6414}" dt="2025-05-11T19:47:57.608" v="68" actId="1076"/>
          <ac:spMkLst>
            <pc:docMk/>
            <pc:sldMk cId="4050505630" sldId="263"/>
            <ac:spMk id="54" creationId="{DA0365A9-1415-3842-F5FF-3294326601DA}"/>
          </ac:spMkLst>
        </pc:spChg>
        <pc:spChg chg="mod">
          <ac:chgData name="Mai Mawasi" userId="32111624f19fe40a" providerId="LiveId" clId="{7BCE3673-90E8-4F1C-A6A4-BAADD9FA6414}" dt="2025-05-11T19:46:28.963" v="27" actId="1076"/>
          <ac:spMkLst>
            <pc:docMk/>
            <pc:sldMk cId="4050505630" sldId="263"/>
            <ac:spMk id="84" creationId="{F2245C84-B998-32D1-2FEB-4E9EA217C0EE}"/>
          </ac:spMkLst>
        </pc:spChg>
        <pc:spChg chg="add mod">
          <ac:chgData name="Mai Mawasi" userId="32111624f19fe40a" providerId="LiveId" clId="{7BCE3673-90E8-4F1C-A6A4-BAADD9FA6414}" dt="2025-05-11T19:45:37.617" v="3"/>
          <ac:spMkLst>
            <pc:docMk/>
            <pc:sldMk cId="4050505630" sldId="263"/>
            <ac:spMk id="91" creationId="{8CCE166C-E805-EBE7-C0B0-C0AA68DB85A8}"/>
          </ac:spMkLst>
        </pc:spChg>
        <pc:spChg chg="add mod">
          <ac:chgData name="Mai Mawasi" userId="32111624f19fe40a" providerId="LiveId" clId="{7BCE3673-90E8-4F1C-A6A4-BAADD9FA6414}" dt="2025-05-11T19:47:30.309" v="53" actId="1076"/>
          <ac:spMkLst>
            <pc:docMk/>
            <pc:sldMk cId="4050505630" sldId="263"/>
            <ac:spMk id="92" creationId="{1DA794D5-1388-A2C4-82E2-F1E846718AA2}"/>
          </ac:spMkLst>
        </pc:spChg>
        <pc:spChg chg="add mod">
          <ac:chgData name="Mai Mawasi" userId="32111624f19fe40a" providerId="LiveId" clId="{7BCE3673-90E8-4F1C-A6A4-BAADD9FA6414}" dt="2025-05-11T19:47:07.546" v="50" actId="1076"/>
          <ac:spMkLst>
            <pc:docMk/>
            <pc:sldMk cId="4050505630" sldId="263"/>
            <ac:spMk id="93" creationId="{A7EEC4BC-4F0C-BD80-7D2F-EDD153900097}"/>
          </ac:spMkLst>
        </pc:spChg>
        <pc:cxnChg chg="mod">
          <ac:chgData name="Mai Mawasi" userId="32111624f19fe40a" providerId="LiveId" clId="{7BCE3673-90E8-4F1C-A6A4-BAADD9FA6414}" dt="2025-05-11T19:47:22.615" v="51" actId="1076"/>
          <ac:cxnSpMkLst>
            <pc:docMk/>
            <pc:sldMk cId="4050505630" sldId="263"/>
            <ac:cxnSpMk id="49" creationId="{29E1E8A6-13FF-64E6-8204-5FEC8B1EC85F}"/>
          </ac:cxnSpMkLst>
        </pc:cxnChg>
        <pc:cxnChg chg="mod">
          <ac:chgData name="Mai Mawasi" userId="32111624f19fe40a" providerId="LiveId" clId="{7BCE3673-90E8-4F1C-A6A4-BAADD9FA6414}" dt="2025-05-11T19:47:45.404" v="63" actId="1076"/>
          <ac:cxnSpMkLst>
            <pc:docMk/>
            <pc:sldMk cId="4050505630" sldId="263"/>
            <ac:cxnSpMk id="51" creationId="{B1F30064-178C-CE33-06BC-DD51E39BEECA}"/>
          </ac:cxnSpMkLst>
        </pc:cxnChg>
        <pc:cxnChg chg="mod">
          <ac:chgData name="Mai Mawasi" userId="32111624f19fe40a" providerId="LiveId" clId="{7BCE3673-90E8-4F1C-A6A4-BAADD9FA6414}" dt="2025-05-11T19:47:52.909" v="66" actId="1076"/>
          <ac:cxnSpMkLst>
            <pc:docMk/>
            <pc:sldMk cId="4050505630" sldId="263"/>
            <ac:cxnSpMk id="52" creationId="{4859E2C8-DFCC-63E4-7FAE-8B6E6BAEBD39}"/>
          </ac:cxnSpMkLst>
        </pc:cxnChg>
        <pc:cxnChg chg="mod">
          <ac:chgData name="Mai Mawasi" userId="32111624f19fe40a" providerId="LiveId" clId="{7BCE3673-90E8-4F1C-A6A4-BAADD9FA6414}" dt="2025-05-11T19:46:26.087" v="26" actId="1076"/>
          <ac:cxnSpMkLst>
            <pc:docMk/>
            <pc:sldMk cId="4050505630" sldId="263"/>
            <ac:cxnSpMk id="86" creationId="{D6349D31-5C6E-88DA-59E2-7D78855CE95F}"/>
          </ac:cxnSpMkLst>
        </pc:cxnChg>
        <pc:cxnChg chg="add mod">
          <ac:chgData name="Mai Mawasi" userId="32111624f19fe40a" providerId="LiveId" clId="{7BCE3673-90E8-4F1C-A6A4-BAADD9FA6414}" dt="2025-05-11T19:47:33.007" v="54" actId="1076"/>
          <ac:cxnSpMkLst>
            <pc:docMk/>
            <pc:sldMk cId="4050505630" sldId="263"/>
            <ac:cxnSpMk id="90" creationId="{46134859-FA4B-2DE0-3AEC-7AFF4C623F4F}"/>
          </ac:cxnSpMkLst>
        </pc:cxnChg>
        <pc:cxnChg chg="add mod">
          <ac:chgData name="Mai Mawasi" userId="32111624f19fe40a" providerId="LiveId" clId="{7BCE3673-90E8-4F1C-A6A4-BAADD9FA6414}" dt="2025-05-11T19:47:04.350" v="49" actId="1076"/>
          <ac:cxnSpMkLst>
            <pc:docMk/>
            <pc:sldMk cId="4050505630" sldId="263"/>
            <ac:cxnSpMk id="94" creationId="{52564692-2D10-6DE2-7A13-0AC1742AE158}"/>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6A331B-CA59-0E31-4661-9126041FA44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41652998-A8EA-3A59-2096-817A1D3D47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665F0E8E-99A6-D143-CCE5-37EAF4058208}"/>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D749727E-DD14-B4F8-D425-FA402B04D96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67F0504-6128-817B-9916-AAF61C47B91E}"/>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118229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188814-7139-C830-8EBE-6526CC326B0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A1F27FF-8EFE-A9D5-5C94-6CED2286F5AC}"/>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4F8578A-E5C4-8D96-B6F2-8D710B72D046}"/>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E3CB2A7B-4538-83A9-CCAB-64A5519AAF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76E0522-AAB0-D9B1-1149-0EB828E5E37E}"/>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428630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5B88EE9-787E-49E5-2336-BA9815181C6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4908D68-04A0-4611-E511-D7E84DB495A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A85B4E3-91CF-AF50-A894-9C40610B0280}"/>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E9089214-1992-2B78-965C-23DECA21894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626A719-7D13-F0BD-8DE3-7A350D903BE7}"/>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32775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2D7298-56AF-032D-2D86-93FA95FB8EC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804D13F-FA2D-A8B7-2568-858DB44783B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DE1C6EF-064B-B1DD-D0DD-431999527572}"/>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9F8360E2-ED71-608F-C699-2A21E712607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1FA1DD3-7388-280A-92AB-135F52DEF272}"/>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306422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9530C9-C2D2-8E31-F02B-42EBC132086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466CC41-E1E5-05A2-9107-B9F63A44C6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31F2BDB-723D-F7D6-B3DA-270E9D7F994E}"/>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9F20D45E-37AC-34B4-65E6-E51CBEEC08F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8F1718C-FA13-7D5C-0DA9-6C55F19F6471}"/>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238151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415921-E9EF-DB93-4BA0-5C6A8149745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DD8E59E-129E-841E-8FB8-2CBB37C8167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65B2333-3FC6-2350-3AAD-3280502F0FA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9C83409-5D77-C0CE-E241-3F2F62A47290}"/>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6" name="מציין מיקום של כותרת תחתונה 5">
            <a:extLst>
              <a:ext uri="{FF2B5EF4-FFF2-40B4-BE49-F238E27FC236}">
                <a16:creationId xmlns:a16="http://schemas.microsoft.com/office/drawing/2014/main" id="{356029CD-BCBA-1540-D88E-32AFCBDA2A3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325F5A8-3484-99C5-6B98-065604E4D8EB}"/>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263509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BBD695-CED4-1645-32E4-762817362FD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8B2D84C-7A2C-EA4B-AD1C-AD5A66057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596FE69-AEDF-2EC1-6F3B-D098795A8D7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FF53FA5-8C37-A078-6CDD-BD793CDC0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D925390-6597-4AA0-2AB0-E0DA5299461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D177063-5880-8059-3F87-B47C48BC60D6}"/>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8" name="מציין מיקום של כותרת תחתונה 7">
            <a:extLst>
              <a:ext uri="{FF2B5EF4-FFF2-40B4-BE49-F238E27FC236}">
                <a16:creationId xmlns:a16="http://schemas.microsoft.com/office/drawing/2014/main" id="{2C93ECA5-3B38-2D78-BD3E-E99603E92FA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B1E19417-EAF6-4EA9-5269-DBEFFC47E633}"/>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193894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CDD3CE-5BC6-6D71-64CD-14F845FA1FC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0826529-9283-3D63-150E-1DB7C52EC598}"/>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4" name="מציין מיקום של כותרת תחתונה 3">
            <a:extLst>
              <a:ext uri="{FF2B5EF4-FFF2-40B4-BE49-F238E27FC236}">
                <a16:creationId xmlns:a16="http://schemas.microsoft.com/office/drawing/2014/main" id="{C99AA4C4-401C-A073-55B7-C5BC886EC10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D149D7EE-25C8-3CF3-DC08-54C9FEACC5A3}"/>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304082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DB2B0A5-04ED-3092-5EDA-7F7A28D59954}"/>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3" name="מציין מיקום של כותרת תחתונה 2">
            <a:extLst>
              <a:ext uri="{FF2B5EF4-FFF2-40B4-BE49-F238E27FC236}">
                <a16:creationId xmlns:a16="http://schemas.microsoft.com/office/drawing/2014/main" id="{930157A0-1ECE-4688-4827-6094C4849A6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3D48CD8-1B8F-ED60-AD9A-3031A7DB0E8D}"/>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195485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291C26-49CB-690F-6A5D-D6019834486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B4AD46E-63D7-5A3B-5AA8-155E03C52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A2D1B58-6ADA-50C7-726E-830A57462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1C4AAD5-49C7-0EBE-8FF1-A4F7FBE5E6AC}"/>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6" name="מציין מיקום של כותרת תחתונה 5">
            <a:extLst>
              <a:ext uri="{FF2B5EF4-FFF2-40B4-BE49-F238E27FC236}">
                <a16:creationId xmlns:a16="http://schemas.microsoft.com/office/drawing/2014/main" id="{EC188A61-BDE7-109E-7541-DF9B691A97D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C81009F-F1B5-39D4-D0A3-1999E2C66BA1}"/>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169585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F7F8C3-C144-CFC9-B377-56E2DBA77CD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EE6618A-EEBF-5D05-CD17-0E8D58E5B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6F7172A-EB5B-2F83-296A-FAB8D0FDB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7D1E3B4-1EB0-047A-F8A9-994CAD7D9DE4}"/>
              </a:ext>
            </a:extLst>
          </p:cNvPr>
          <p:cNvSpPr>
            <a:spLocks noGrp="1"/>
          </p:cNvSpPr>
          <p:nvPr>
            <p:ph type="dt" sz="half" idx="10"/>
          </p:nvPr>
        </p:nvSpPr>
        <p:spPr/>
        <p:txBody>
          <a:bodyPr/>
          <a:lstStyle/>
          <a:p>
            <a:fld id="{7EB8C6FA-6CD3-4A0E-A565-2BF84F9B58C5}" type="datetimeFigureOut">
              <a:rPr lang="he-IL" smtClean="0"/>
              <a:t>י"ג/אייר/תשפ"ה</a:t>
            </a:fld>
            <a:endParaRPr lang="he-IL"/>
          </a:p>
        </p:txBody>
      </p:sp>
      <p:sp>
        <p:nvSpPr>
          <p:cNvPr id="6" name="מציין מיקום של כותרת תחתונה 5">
            <a:extLst>
              <a:ext uri="{FF2B5EF4-FFF2-40B4-BE49-F238E27FC236}">
                <a16:creationId xmlns:a16="http://schemas.microsoft.com/office/drawing/2014/main" id="{CE6ED2B0-8129-185F-DD75-8F1FA2843CA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7E67265-0359-DE86-7BB0-6B18CE573C00}"/>
              </a:ext>
            </a:extLst>
          </p:cNvPr>
          <p:cNvSpPr>
            <a:spLocks noGrp="1"/>
          </p:cNvSpPr>
          <p:nvPr>
            <p:ph type="sldNum" sz="quarter" idx="12"/>
          </p:nvPr>
        </p:nvSpPr>
        <p:spPr/>
        <p:txBody>
          <a:bodyPr/>
          <a:lstStyle/>
          <a:p>
            <a:fld id="{30F0375D-89B1-4020-B27F-1647B93439CE}" type="slidenum">
              <a:rPr lang="he-IL" smtClean="0"/>
              <a:t>‹#›</a:t>
            </a:fld>
            <a:endParaRPr lang="he-IL"/>
          </a:p>
        </p:txBody>
      </p:sp>
    </p:spTree>
    <p:extLst>
      <p:ext uri="{BB962C8B-B14F-4D97-AF65-F5344CB8AC3E}">
        <p14:creationId xmlns:p14="http://schemas.microsoft.com/office/powerpoint/2010/main" val="15138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8D481A7-312E-E9B1-05AF-260010DB931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EEEDB0F-C5E2-FC80-4BBD-D31BC197EFB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5036517-B84B-7D02-A998-5E2F6EB18A4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7EB8C6FA-6CD3-4A0E-A565-2BF84F9B58C5}"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1CE258EA-B1AA-B23D-87AC-EB6116CA9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96B26313-96DA-38FF-E09A-8555BB0AE99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30F0375D-89B1-4020-B27F-1647B93439CE}" type="slidenum">
              <a:rPr lang="he-IL" smtClean="0"/>
              <a:t>‹#›</a:t>
            </a:fld>
            <a:endParaRPr lang="he-IL"/>
          </a:p>
        </p:txBody>
      </p:sp>
    </p:spTree>
    <p:extLst>
      <p:ext uri="{BB962C8B-B14F-4D97-AF65-F5344CB8AC3E}">
        <p14:creationId xmlns:p14="http://schemas.microsoft.com/office/powerpoint/2010/main" val="848035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F9F6DA-3E3D-AEB0-F9F3-4439A4B86D20}"/>
              </a:ext>
            </a:extLst>
          </p:cNvPr>
          <p:cNvPicPr>
            <a:picLocks noChangeAspect="1"/>
          </p:cNvPicPr>
          <p:nvPr/>
        </p:nvPicPr>
        <p:blipFill>
          <a:blip r:embed="rId2"/>
          <a:stretch>
            <a:fillRect/>
          </a:stretch>
        </p:blipFill>
        <p:spPr>
          <a:xfrm>
            <a:off x="2932" y="0"/>
            <a:ext cx="12189068" cy="6859648"/>
          </a:xfrm>
          <a:prstGeom prst="rect">
            <a:avLst/>
          </a:prstGeom>
        </p:spPr>
      </p:pic>
      <p:sp>
        <p:nvSpPr>
          <p:cNvPr id="3" name="תיבת טקסט 2">
            <a:extLst>
              <a:ext uri="{FF2B5EF4-FFF2-40B4-BE49-F238E27FC236}">
                <a16:creationId xmlns:a16="http://schemas.microsoft.com/office/drawing/2014/main" id="{5FC72DEC-A111-4940-172F-94B6916EB1A7}"/>
              </a:ext>
            </a:extLst>
          </p:cNvPr>
          <p:cNvSpPr txBox="1"/>
          <p:nvPr/>
        </p:nvSpPr>
        <p:spPr>
          <a:xfrm>
            <a:off x="353785" y="0"/>
            <a:ext cx="11484429" cy="6943183"/>
          </a:xfrm>
          <a:prstGeom prst="rect">
            <a:avLst/>
          </a:prstGeom>
          <a:noFill/>
        </p:spPr>
        <p:txBody>
          <a:bodyPr wrap="square">
            <a:spAutoFit/>
          </a:bodyPr>
          <a:lstStyle/>
          <a:p>
            <a:pPr algn="r" rtl="1">
              <a:lnSpc>
                <a:spcPct val="115000"/>
              </a:lnSpc>
              <a:spcAft>
                <a:spcPts val="800"/>
              </a:spcAft>
              <a:buNone/>
            </a:pPr>
            <a:r>
              <a:rPr lang="he-IL" sz="1800" kern="100" dirty="0">
                <a:effectLst/>
                <a:latin typeface="Aptos" panose="020B000402020202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2500" b="1" kern="100" dirty="0">
                <a:effectLst/>
                <a:latin typeface="Calibri" panose="020F0502020204030204" pitchFamily="34" charset="0"/>
                <a:ea typeface="Calibri" panose="020F0502020204030204" pitchFamily="34" charset="0"/>
                <a:cs typeface="Calibri" panose="020F0502020204030204" pitchFamily="34" charset="0"/>
              </a:rPr>
              <a:t>اسم الطالبة: مي مواسي</a:t>
            </a:r>
            <a:endParaRPr lang="en-US" sz="2500" b="1"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800"/>
              </a:spcAft>
              <a:buNone/>
            </a:pPr>
            <a:r>
              <a:rPr lang="ar-SA" sz="2500" b="1" kern="100" dirty="0">
                <a:effectLst/>
                <a:latin typeface="Calibri" panose="020F0502020204030204" pitchFamily="34" charset="0"/>
                <a:ea typeface="Calibri" panose="020F0502020204030204" pitchFamily="34" charset="0"/>
                <a:cs typeface="Calibri" panose="020F0502020204030204" pitchFamily="34" charset="0"/>
              </a:rPr>
              <a:t>مشروع تخرج: </a:t>
            </a:r>
            <a:r>
              <a:rPr lang="ar-SA" sz="2500" kern="100" dirty="0">
                <a:effectLst/>
                <a:latin typeface="Calibri" panose="020F0502020204030204" pitchFamily="34" charset="0"/>
                <a:ea typeface="Calibri" panose="020F0502020204030204" pitchFamily="34" charset="0"/>
                <a:cs typeface="Calibri" panose="020F0502020204030204" pitchFamily="34" charset="0"/>
              </a:rPr>
              <a:t>تدريب فلسفة المنتسوري عن </a:t>
            </a:r>
            <a:r>
              <a:rPr lang="ar-SA" sz="2500" b="1" kern="100" dirty="0">
                <a:effectLst/>
                <a:latin typeface="Calibri" panose="020F0502020204030204" pitchFamily="34" charset="0"/>
                <a:ea typeface="Calibri" panose="020F0502020204030204" pitchFamily="34" charset="0"/>
                <a:cs typeface="Calibri" panose="020F0502020204030204" pitchFamily="34" charset="0"/>
              </a:rPr>
              <a:t>[الأزهار البرية والتوسع بزهرة الخشخاش]</a:t>
            </a:r>
            <a:endParaRPr lang="en-US" sz="2500" b="1"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800"/>
              </a:spcAft>
              <a:buNone/>
            </a:pPr>
            <a:r>
              <a:rPr lang="ar-SA" sz="2500" b="1" kern="100" dirty="0">
                <a:effectLst/>
                <a:latin typeface="Calibri" panose="020F0502020204030204" pitchFamily="34" charset="0"/>
                <a:ea typeface="Calibri" panose="020F0502020204030204" pitchFamily="34" charset="0"/>
                <a:cs typeface="Calibri" panose="020F0502020204030204" pitchFamily="34" charset="0"/>
              </a:rPr>
              <a:t>الفئة العمرية المستهدفة: </a:t>
            </a:r>
            <a:r>
              <a:rPr lang="ar-SA" sz="2500" kern="100" dirty="0">
                <a:effectLst/>
                <a:latin typeface="Calibri" panose="020F0502020204030204" pitchFamily="34" charset="0"/>
                <a:ea typeface="Calibri" panose="020F0502020204030204" pitchFamily="34" charset="0"/>
                <a:cs typeface="Calibri" panose="020F0502020204030204" pitchFamily="34" charset="0"/>
              </a:rPr>
              <a:t>الأطفال من 3 إلى 6 سنوات.</a:t>
            </a:r>
            <a:endParaRPr lang="en-US" sz="25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800"/>
              </a:spcAft>
              <a:buNone/>
            </a:pPr>
            <a:r>
              <a:rPr lang="ar-SA" sz="2500" b="1" kern="100" dirty="0">
                <a:effectLst/>
                <a:latin typeface="Calibri" panose="020F0502020204030204" pitchFamily="34" charset="0"/>
                <a:ea typeface="Calibri" panose="020F0502020204030204" pitchFamily="34" charset="0"/>
                <a:cs typeface="Calibri" panose="020F0502020204030204" pitchFamily="34" charset="0"/>
              </a:rPr>
              <a:t>الأدوات التي تم استخدامها في الفيديو:</a:t>
            </a:r>
            <a:endParaRPr lang="en-US" sz="2500" b="1"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15000"/>
              </a:lnSpc>
              <a:buFont typeface="Symbol" panose="05050102010706020507" pitchFamily="18" charset="2"/>
              <a:buChar char=""/>
            </a:pPr>
            <a:r>
              <a:rPr lang="ar-SA" sz="2500" kern="100" dirty="0">
                <a:effectLst/>
                <a:latin typeface="Calibri" panose="020F0502020204030204" pitchFamily="34" charset="0"/>
                <a:ea typeface="Calibri" panose="020F0502020204030204" pitchFamily="34" charset="0"/>
                <a:cs typeface="Calibri" panose="020F0502020204030204" pitchFamily="34" charset="0"/>
              </a:rPr>
              <a:t>5 أزهار برية حقيقية من الطبيعة الموجودة في بيئة الأطفال.</a:t>
            </a:r>
            <a:endParaRPr lang="en-US" sz="25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15000"/>
              </a:lnSpc>
              <a:buFont typeface="Symbol" panose="05050102010706020507" pitchFamily="18" charset="2"/>
              <a:buChar char=""/>
            </a:pPr>
            <a:r>
              <a:rPr lang="ar-SA" sz="2500" kern="100" dirty="0">
                <a:effectLst/>
                <a:latin typeface="Calibri" panose="020F0502020204030204" pitchFamily="34" charset="0"/>
                <a:ea typeface="Calibri" panose="020F0502020204030204" pitchFamily="34" charset="0"/>
                <a:cs typeface="Calibri" panose="020F0502020204030204" pitchFamily="34" charset="0"/>
              </a:rPr>
              <a:t>زهرة الخشخاش </a:t>
            </a:r>
            <a:endParaRPr lang="en-US" sz="25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15000"/>
              </a:lnSpc>
              <a:buFont typeface="Symbol" panose="05050102010706020507" pitchFamily="18" charset="2"/>
              <a:buChar char=""/>
            </a:pPr>
            <a:r>
              <a:rPr lang="ar-SA" sz="2500" kern="100" dirty="0">
                <a:effectLst/>
                <a:latin typeface="Calibri" panose="020F0502020204030204" pitchFamily="34" charset="0"/>
                <a:ea typeface="Calibri" panose="020F0502020204030204" pitchFamily="34" charset="0"/>
                <a:cs typeface="Calibri" panose="020F0502020204030204" pitchFamily="34" charset="0"/>
              </a:rPr>
              <a:t>احجية عن زهرة الخشخاش</a:t>
            </a:r>
            <a:endParaRPr lang="en-US" sz="25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15000"/>
              </a:lnSpc>
              <a:spcAft>
                <a:spcPts val="800"/>
              </a:spcAft>
              <a:buFont typeface="Symbol" panose="05050102010706020507" pitchFamily="18" charset="2"/>
              <a:buChar char=""/>
            </a:pPr>
            <a:r>
              <a:rPr lang="ar-SA" sz="2500" kern="100" dirty="0">
                <a:effectLst/>
                <a:latin typeface="Calibri" panose="020F0502020204030204" pitchFamily="34" charset="0"/>
                <a:ea typeface="Calibri" panose="020F0502020204030204" pitchFamily="34" charset="0"/>
                <a:cs typeface="Calibri" panose="020F0502020204030204" pitchFamily="34" charset="0"/>
              </a:rPr>
              <a:t>بطاقات ثلاثية الأجزاء لزهرة الخشخاش (الصور والأجزاء في جميع الصور حقيقية).</a:t>
            </a:r>
          </a:p>
          <a:p>
            <a:pPr marL="342900" lvl="0" indent="-342900" algn="r" rtl="1">
              <a:lnSpc>
                <a:spcPct val="115000"/>
              </a:lnSpc>
              <a:spcAft>
                <a:spcPts val="800"/>
              </a:spcAft>
              <a:buFont typeface="Symbol" panose="05050102010706020507" pitchFamily="18" charset="2"/>
              <a:buChar char=""/>
            </a:pPr>
            <a:r>
              <a:rPr lang="ar-SA" sz="2500" kern="100" dirty="0">
                <a:latin typeface="Calibri" panose="020F0502020204030204" pitchFamily="34" charset="0"/>
                <a:ea typeface="Calibri" panose="020F0502020204030204" pitchFamily="34" charset="0"/>
                <a:cs typeface="Calibri" panose="020F0502020204030204" pitchFamily="34" charset="0"/>
              </a:rPr>
              <a:t>بطاقات أرقام من 1-5</a:t>
            </a:r>
          </a:p>
          <a:p>
            <a:pPr marL="342900" lvl="0" indent="-342900" algn="r" rtl="1">
              <a:lnSpc>
                <a:spcPct val="115000"/>
              </a:lnSpc>
              <a:spcAft>
                <a:spcPts val="800"/>
              </a:spcAft>
              <a:buFont typeface="Symbol" panose="05050102010706020507" pitchFamily="18" charset="2"/>
              <a:buChar char=""/>
            </a:pPr>
            <a:r>
              <a:rPr lang="ar-SA" sz="2500" kern="100" dirty="0">
                <a:latin typeface="Calibri" panose="020F0502020204030204" pitchFamily="34" charset="0"/>
                <a:ea typeface="Calibri" panose="020F0502020204030204" pitchFamily="34" charset="0"/>
                <a:cs typeface="Calibri" panose="020F0502020204030204" pitchFamily="34" charset="0"/>
              </a:rPr>
              <a:t>لوحة فيها دورة حياة زهرة الخشخاش.</a:t>
            </a:r>
          </a:p>
          <a:p>
            <a:pPr marL="342900" lvl="0" indent="-342900" algn="r" rtl="1">
              <a:lnSpc>
                <a:spcPct val="115000"/>
              </a:lnSpc>
              <a:spcAft>
                <a:spcPts val="800"/>
              </a:spcAft>
              <a:buFont typeface="Symbol" panose="05050102010706020507" pitchFamily="18" charset="2"/>
              <a:buChar char=""/>
            </a:pPr>
            <a:r>
              <a:rPr lang="ar-SA" sz="2500" kern="100" dirty="0">
                <a:latin typeface="Calibri" panose="020F0502020204030204" pitchFamily="34" charset="0"/>
                <a:ea typeface="Calibri" panose="020F0502020204030204" pitchFamily="34" charset="0"/>
                <a:cs typeface="Calibri" panose="020F0502020204030204" pitchFamily="34" charset="0"/>
              </a:rPr>
              <a:t>لوحة تظهر معلومات عن زهرة الخشخاش مثل: استعمالاتها، وقت حصادها، احتياجاتها للنمو، التلقيح وشكل النبات المزهر</a:t>
            </a:r>
          </a:p>
          <a:p>
            <a:pPr marL="342900" lvl="0" indent="-342900" algn="r" rtl="1">
              <a:lnSpc>
                <a:spcPct val="115000"/>
              </a:lnSpc>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תמונה 4">
            <a:extLst>
              <a:ext uri="{FF2B5EF4-FFF2-40B4-BE49-F238E27FC236}">
                <a16:creationId xmlns:a16="http://schemas.microsoft.com/office/drawing/2014/main" id="{2B27DBEA-E58C-5B2C-E675-F86CA67D9C49}"/>
              </a:ext>
            </a:extLst>
          </p:cNvPr>
          <p:cNvPicPr>
            <a:picLocks noChangeAspect="1"/>
          </p:cNvPicPr>
          <p:nvPr/>
        </p:nvPicPr>
        <p:blipFill>
          <a:blip r:embed="rId3"/>
          <a:srcRect l="16637" t="28889" r="50000" b="27318"/>
          <a:stretch/>
        </p:blipFill>
        <p:spPr>
          <a:xfrm>
            <a:off x="555170" y="664030"/>
            <a:ext cx="1709057" cy="4811486"/>
          </a:xfrm>
          <a:prstGeom prst="rect">
            <a:avLst/>
          </a:prstGeom>
        </p:spPr>
      </p:pic>
    </p:spTree>
    <p:extLst>
      <p:ext uri="{BB962C8B-B14F-4D97-AF65-F5344CB8AC3E}">
        <p14:creationId xmlns:p14="http://schemas.microsoft.com/office/powerpoint/2010/main" val="428192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9613FF6-3E5F-82C1-EA65-3FDFB3E1C06F}"/>
              </a:ext>
            </a:extLst>
          </p:cNvPr>
          <p:cNvPicPr>
            <a:picLocks noChangeAspect="1"/>
          </p:cNvPicPr>
          <p:nvPr/>
        </p:nvPicPr>
        <p:blipFill>
          <a:blip r:embed="rId2"/>
          <a:stretch>
            <a:fillRect/>
          </a:stretch>
        </p:blipFill>
        <p:spPr>
          <a:xfrm>
            <a:off x="2932" y="0"/>
            <a:ext cx="12189068" cy="6859648"/>
          </a:xfrm>
          <a:prstGeom prst="rect">
            <a:avLst/>
          </a:prstGeom>
        </p:spPr>
      </p:pic>
      <p:sp>
        <p:nvSpPr>
          <p:cNvPr id="4" name="תיבת טקסט 3">
            <a:extLst>
              <a:ext uri="{FF2B5EF4-FFF2-40B4-BE49-F238E27FC236}">
                <a16:creationId xmlns:a16="http://schemas.microsoft.com/office/drawing/2014/main" id="{979D7B80-17BF-F316-222B-8FDC5167D28C}"/>
              </a:ext>
            </a:extLst>
          </p:cNvPr>
          <p:cNvSpPr txBox="1"/>
          <p:nvPr/>
        </p:nvSpPr>
        <p:spPr>
          <a:xfrm>
            <a:off x="321129" y="620486"/>
            <a:ext cx="11549742" cy="5799665"/>
          </a:xfrm>
          <a:prstGeom prst="rect">
            <a:avLst/>
          </a:prstGeom>
          <a:noFill/>
        </p:spPr>
        <p:txBody>
          <a:bodyPr wrap="square">
            <a:spAutoFit/>
          </a:bodyPr>
          <a:lstStyle/>
          <a:p>
            <a:pPr algn="r" rtl="1">
              <a:lnSpc>
                <a:spcPct val="115000"/>
              </a:lnSpc>
              <a:spcAft>
                <a:spcPts val="800"/>
              </a:spcAft>
              <a:buNone/>
            </a:pPr>
            <a:r>
              <a:rPr lang="ar-SA" sz="2800" b="1" kern="100" dirty="0">
                <a:effectLst/>
                <a:latin typeface="Calibri" panose="020F0502020204030204" pitchFamily="34" charset="0"/>
                <a:ea typeface="Calibri" panose="020F0502020204030204" pitchFamily="34" charset="0"/>
                <a:cs typeface="Calibri" panose="020F0502020204030204" pitchFamily="34" charset="0"/>
              </a:rPr>
              <a:t>أدوات تعليمية مصممة من قبلكم، مثل استخدام بعض عناصر الطبيعة، و[يرجى إضافة أي أدوات أخرى تم استخدامها في الفيديو].</a:t>
            </a:r>
            <a:endParaRPr lang="en-US" sz="2800" b="1" kern="1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r" rtl="1">
              <a:lnSpc>
                <a:spcPct val="115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Calibri" panose="020F0502020204030204" pitchFamily="34" charset="0"/>
              </a:rPr>
              <a:t>صنع أوراق التويج والكأس لزهرة الخشخاش من عجينة، والساق من خشب.</a:t>
            </a:r>
          </a:p>
          <a:p>
            <a:pPr marL="457200" indent="-457200" algn="r" rtl="1">
              <a:lnSpc>
                <a:spcPct val="115000"/>
              </a:lnSpc>
              <a:spcAft>
                <a:spcPts val="800"/>
              </a:spcAft>
              <a:buFont typeface="Arial" panose="020B0604020202020204" pitchFamily="34" charset="0"/>
              <a:buChar char="•"/>
            </a:pPr>
            <a:r>
              <a:rPr lang="ar-SA" sz="2800" kern="100" dirty="0">
                <a:latin typeface="Calibri" panose="020F0502020204030204" pitchFamily="34" charset="0"/>
                <a:ea typeface="Calibri" panose="020F0502020204030204" pitchFamily="34" charset="0"/>
                <a:cs typeface="Calibri" panose="020F0502020204030204" pitchFamily="34" charset="0"/>
              </a:rPr>
              <a:t>صورة تظهر الازهار البرية الحقيقية التي أحضرت الى الصف.</a:t>
            </a:r>
          </a:p>
          <a:p>
            <a:pPr marL="457200" indent="-457200" algn="r" rtl="1">
              <a:lnSpc>
                <a:spcPct val="115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Calibri" panose="020F0502020204030204" pitchFamily="34" charset="0"/>
              </a:rPr>
              <a:t>صورة تظهر زهرة الخشخاش الحقيقية التي أحضرت الى الصف.</a:t>
            </a:r>
          </a:p>
          <a:p>
            <a:pPr marL="457200" indent="-457200" algn="r" rtl="1">
              <a:lnSpc>
                <a:spcPct val="115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Calibri" panose="020F0502020204030204" pitchFamily="34" charset="0"/>
              </a:rPr>
              <a:t>أوراق تلوين لزهرة الخشخا</a:t>
            </a:r>
            <a:r>
              <a:rPr lang="ar-SA" sz="2800" kern="100" dirty="0">
                <a:latin typeface="Calibri" panose="020F0502020204030204" pitchFamily="34" charset="0"/>
                <a:ea typeface="Calibri" panose="020F0502020204030204" pitchFamily="34" charset="0"/>
                <a:cs typeface="Calibri" panose="020F0502020204030204" pitchFamily="34" charset="0"/>
              </a:rPr>
              <a:t>ش.</a:t>
            </a:r>
          </a:p>
          <a:p>
            <a:pPr marL="457200" indent="-457200" algn="r" rtl="1">
              <a:lnSpc>
                <a:spcPct val="115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Calibri" panose="020F0502020204030204" pitchFamily="34" charset="0"/>
              </a:rPr>
              <a:t>نشاط قص وترتيب مراحل نمو نبتة الخشخاش.</a:t>
            </a:r>
          </a:p>
          <a:p>
            <a:pPr marL="457200" indent="-457200" algn="r" rtl="1">
              <a:lnSpc>
                <a:spcPct val="115000"/>
              </a:lnSpc>
              <a:spcAft>
                <a:spcPts val="800"/>
              </a:spcAft>
              <a:buFont typeface="Arial" panose="020B0604020202020204" pitchFamily="34" charset="0"/>
              <a:buChar char="•"/>
            </a:pPr>
            <a:endParaRPr lang="ar-SA" sz="2500" kern="1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r" rtl="1">
              <a:lnSpc>
                <a:spcPct val="115000"/>
              </a:lnSpc>
              <a:spcAft>
                <a:spcPts val="800"/>
              </a:spcAft>
              <a:buFont typeface="Arial" panose="020B0604020202020204" pitchFamily="34" charset="0"/>
              <a:buChar char="•"/>
            </a:pPr>
            <a:endParaRPr lang="ar-SA" sz="2500" kern="1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r" rtl="1">
              <a:lnSpc>
                <a:spcPct val="115000"/>
              </a:lnSpc>
              <a:spcAft>
                <a:spcPts val="800"/>
              </a:spcAft>
              <a:buFont typeface="Arial" panose="020B0604020202020204" pitchFamily="34" charset="0"/>
              <a:buChar char="•"/>
            </a:pP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159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CC182304-F7AE-8394-CDB9-0DBB64FA762E}"/>
              </a:ext>
            </a:extLst>
          </p:cNvPr>
          <p:cNvPicPr>
            <a:picLocks noChangeAspect="1"/>
          </p:cNvPicPr>
          <p:nvPr/>
        </p:nvPicPr>
        <p:blipFill>
          <a:blip r:embed="rId2"/>
          <a:stretch>
            <a:fillRect/>
          </a:stretch>
        </p:blipFill>
        <p:spPr>
          <a:xfrm>
            <a:off x="2932" y="0"/>
            <a:ext cx="12189068" cy="6859648"/>
          </a:xfrm>
          <a:prstGeom prst="rect">
            <a:avLst/>
          </a:prstGeom>
        </p:spPr>
      </p:pic>
      <p:sp>
        <p:nvSpPr>
          <p:cNvPr id="10" name="תיבת טקסט 9">
            <a:extLst>
              <a:ext uri="{FF2B5EF4-FFF2-40B4-BE49-F238E27FC236}">
                <a16:creationId xmlns:a16="http://schemas.microsoft.com/office/drawing/2014/main" id="{167B0407-B31C-21DA-4C5F-51BE7CCF3BE6}"/>
              </a:ext>
            </a:extLst>
          </p:cNvPr>
          <p:cNvSpPr txBox="1"/>
          <p:nvPr/>
        </p:nvSpPr>
        <p:spPr>
          <a:xfrm>
            <a:off x="239485" y="19390"/>
            <a:ext cx="11854543" cy="6716967"/>
          </a:xfrm>
          <a:prstGeom prst="rect">
            <a:avLst/>
          </a:prstGeom>
          <a:noFill/>
        </p:spPr>
        <p:txBody>
          <a:bodyPr wrap="square">
            <a:spAutoFit/>
          </a:bodyPr>
          <a:lstStyle/>
          <a:p>
            <a:pPr algn="r" rtl="1">
              <a:lnSpc>
                <a:spcPct val="115000"/>
              </a:lnSpc>
              <a:spcAft>
                <a:spcPts val="800"/>
              </a:spcAft>
              <a:buNone/>
            </a:pPr>
            <a:r>
              <a:rPr lang="ar-SA" sz="2000" b="1" kern="100" dirty="0">
                <a:effectLst/>
                <a:latin typeface="Aptos" panose="020B0004020202020204" pitchFamily="34" charset="0"/>
                <a:ea typeface="Aptos" panose="020B0004020202020204" pitchFamily="34" charset="0"/>
                <a:cs typeface="Calibri" panose="020F0502020204030204" pitchFamily="34" charset="0"/>
              </a:rPr>
              <a:t>النقاط الرئيسية: تعزيز استقلالية الطفل، التفاعل مع البيئة من خلال المواد والنبات التي يقوم عليها النشاط، وتنمية مهارات الحياة في التعامل مع الكائنات الحية من فئة النباتات وطريقة العناية بها وأهميتها </a:t>
            </a:r>
            <a:r>
              <a:rPr lang="ar-SA" sz="2000" b="1" kern="100" dirty="0" err="1">
                <a:effectLst/>
                <a:latin typeface="Aptos" panose="020B0004020202020204" pitchFamily="34" charset="0"/>
                <a:ea typeface="Aptos" panose="020B0004020202020204" pitchFamily="34" charset="0"/>
                <a:cs typeface="Calibri" panose="020F0502020204030204" pitchFamily="34" charset="0"/>
              </a:rPr>
              <a:t>للانسان</a:t>
            </a:r>
            <a:r>
              <a:rPr lang="ar-SA" sz="2000" b="1" kern="100" dirty="0">
                <a:effectLst/>
                <a:latin typeface="Aptos" panose="020B0004020202020204" pitchFamily="34" charset="0"/>
                <a:ea typeface="Aptos" panose="020B0004020202020204" pitchFamily="34" charset="0"/>
                <a:cs typeface="Calibri" panose="020F0502020204030204" pitchFamily="34" charset="0"/>
              </a:rPr>
              <a:t>.</a:t>
            </a:r>
            <a:endParaRPr lang="en-US" sz="2000" b="1"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2000" b="1" kern="100" dirty="0">
                <a:effectLst/>
                <a:latin typeface="Aptos" panose="020B0004020202020204" pitchFamily="34" charset="0"/>
                <a:ea typeface="Aptos" panose="020B0004020202020204" pitchFamily="34" charset="0"/>
                <a:cs typeface="Calibri" panose="020F0502020204030204" pitchFamily="34" charset="0"/>
              </a:rPr>
              <a:t>النقاط الرئيسية التي سأركّز عليها في النشاط</a:t>
            </a:r>
            <a:r>
              <a:rPr lang="en-US" sz="2000" b="1" kern="100" dirty="0">
                <a:effectLst/>
                <a:latin typeface="Calibri" panose="020F0502020204030204" pitchFamily="34" charset="0"/>
                <a:ea typeface="Aptos" panose="020B0004020202020204" pitchFamily="34" charset="0"/>
                <a:cs typeface="Arial" panose="020B0604020202020204" pitchFamily="34"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Font typeface="+mj-lt"/>
              <a:buAutoNum type="arabicPeriod"/>
            </a:pPr>
            <a:r>
              <a:rPr lang="en-US" sz="2000" b="1" kern="100" dirty="0">
                <a:effectLst/>
                <a:latin typeface="Calibri" panose="020F0502020204030204" pitchFamily="34" charset="0"/>
                <a:ea typeface="Aptos" panose="020B0004020202020204" pitchFamily="34" charset="0"/>
                <a:cs typeface="Arial" panose="020B0604020202020204" pitchFamily="34" charset="0"/>
              </a:rPr>
              <a:t> </a:t>
            </a:r>
            <a:r>
              <a:rPr lang="ar-SA" sz="2000" b="1" kern="100" dirty="0">
                <a:effectLst/>
                <a:latin typeface="Aptos" panose="020B0004020202020204" pitchFamily="34" charset="0"/>
                <a:ea typeface="Aptos" panose="020B0004020202020204" pitchFamily="34" charset="0"/>
                <a:cs typeface="Calibri" panose="020F0502020204030204" pitchFamily="34" charset="0"/>
              </a:rPr>
              <a:t>التسمية والتصنيف</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SzPts val="1000"/>
              <a:buFont typeface="Symbol" panose="05050102010706020507" pitchFamily="18" charset="2"/>
              <a:buChar char=""/>
              <a:tabLst>
                <a:tab pos="457200" algn="l"/>
              </a:tabLst>
            </a:pPr>
            <a:r>
              <a:rPr lang="ar-SA" sz="2000" kern="100" dirty="0">
                <a:effectLst/>
                <a:latin typeface="Aptos" panose="020B0004020202020204" pitchFamily="34" charset="0"/>
                <a:ea typeface="Aptos" panose="020B0004020202020204" pitchFamily="34" charset="0"/>
                <a:cs typeface="Calibri" panose="020F0502020204030204" pitchFamily="34" charset="0"/>
              </a:rPr>
              <a:t>تقديم بطاقات ثلاثية  لأزهار برية: الاسم، الصورة، المطابقة</a:t>
            </a:r>
            <a:r>
              <a:rPr lang="en-US" sz="2000" kern="100" dirty="0">
                <a:effectLst/>
                <a:latin typeface="Calibri" panose="020F0502020204030204" pitchFamily="34" charset="0"/>
                <a:ea typeface="Aptos" panose="020B0004020202020204" pitchFamily="34" charset="0"/>
                <a:cs typeface="Arial" panose="020B0604020202020204" pitchFamily="34"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SzPts val="1000"/>
              <a:buFont typeface="Symbol" panose="05050102010706020507" pitchFamily="18" charset="2"/>
              <a:buChar char=""/>
              <a:tabLst>
                <a:tab pos="457200" algn="l"/>
              </a:tabLst>
            </a:pPr>
            <a:r>
              <a:rPr lang="ar-SA" sz="2000" kern="100" dirty="0">
                <a:effectLst/>
                <a:latin typeface="Aptos" panose="020B0004020202020204" pitchFamily="34" charset="0"/>
                <a:ea typeface="Aptos" panose="020B0004020202020204" pitchFamily="34" charset="0"/>
                <a:cs typeface="Calibri" panose="020F0502020204030204" pitchFamily="34" charset="0"/>
              </a:rPr>
              <a:t>عرض مباشر بأسماء الزهور باستخدام أسلوب منتسوري</a:t>
            </a:r>
            <a:r>
              <a:rPr lang="en-US" sz="2000" kern="100" dirty="0">
                <a:effectLst/>
                <a:latin typeface="Calibri" panose="020F0502020204030204" pitchFamily="34" charset="0"/>
                <a:ea typeface="Aptos" panose="020B0004020202020204" pitchFamily="34" charset="0"/>
                <a:cs typeface="Arial" panose="020B0604020202020204" pitchFamily="34"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lvl="0" algn="r" rtl="1">
              <a:lnSpc>
                <a:spcPct val="115000"/>
              </a:lnSpc>
              <a:spcAft>
                <a:spcPts val="800"/>
              </a:spcAft>
            </a:pPr>
            <a:r>
              <a:rPr lang="ar-SA" sz="2000" b="1" kern="100" dirty="0">
                <a:effectLst/>
                <a:latin typeface="Aptos" panose="020B0004020202020204" pitchFamily="34" charset="0"/>
                <a:ea typeface="Aptos" panose="020B0004020202020204" pitchFamily="34" charset="0"/>
                <a:cs typeface="Calibri" panose="020F0502020204030204" pitchFamily="34" charset="0"/>
              </a:rPr>
              <a:t>2. البنية الأساسية للزهرة</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SzPts val="1000"/>
              <a:buFont typeface="Symbol" panose="05050102010706020507" pitchFamily="18" charset="2"/>
              <a:buChar char=""/>
              <a:tabLst>
                <a:tab pos="457200" algn="l"/>
              </a:tabLst>
            </a:pPr>
            <a:r>
              <a:rPr lang="ar-SA" sz="2000" kern="100" dirty="0">
                <a:effectLst/>
                <a:latin typeface="Aptos" panose="020B0004020202020204" pitchFamily="34" charset="0"/>
                <a:ea typeface="Aptos" panose="020B0004020202020204" pitchFamily="34" charset="0"/>
                <a:cs typeface="Calibri" panose="020F0502020204030204" pitchFamily="34" charset="0"/>
              </a:rPr>
              <a:t>تفكيك زهرة حقيقية وتعريف الطفل بأجزائها: بتلات، ساق، أوراق، حبوب اللقاح</a:t>
            </a:r>
            <a:r>
              <a:rPr lang="en-US" sz="2000" kern="100" dirty="0">
                <a:effectLst/>
                <a:latin typeface="Calibri" panose="020F0502020204030204" pitchFamily="34" charset="0"/>
                <a:ea typeface="Aptos" panose="020B0004020202020204" pitchFamily="34" charset="0"/>
                <a:cs typeface="Arial" panose="020B0604020202020204" pitchFamily="34"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SzPts val="1000"/>
              <a:buFont typeface="Symbol" panose="05050102010706020507" pitchFamily="18" charset="2"/>
              <a:buChar char=""/>
              <a:tabLst>
                <a:tab pos="457200" algn="l"/>
              </a:tabLst>
            </a:pPr>
            <a:r>
              <a:rPr lang="ar-SA" sz="2000" kern="100" dirty="0">
                <a:effectLst/>
                <a:latin typeface="Aptos" panose="020B0004020202020204" pitchFamily="34" charset="0"/>
                <a:ea typeface="Aptos" panose="020B0004020202020204" pitchFamily="34" charset="0"/>
                <a:cs typeface="Calibri" panose="020F0502020204030204" pitchFamily="34" charset="0"/>
              </a:rPr>
              <a:t>بطاقات أجزاء الزهرة (مع كتابة/بدون كتابة حسب العمر)</a:t>
            </a:r>
            <a:r>
              <a:rPr lang="en-US" sz="2000" kern="100" dirty="0">
                <a:effectLst/>
                <a:latin typeface="Calibri" panose="020F0502020204030204" pitchFamily="34" charset="0"/>
                <a:ea typeface="Aptos" panose="020B0004020202020204" pitchFamily="34" charset="0"/>
                <a:cs typeface="Arial" panose="020B0604020202020204" pitchFamily="34"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lvl="0" algn="r" rtl="1">
              <a:lnSpc>
                <a:spcPct val="115000"/>
              </a:lnSpc>
              <a:spcAft>
                <a:spcPts val="800"/>
              </a:spcAft>
            </a:pPr>
            <a:r>
              <a:rPr lang="ar-SA" sz="2000" b="1" kern="100" dirty="0">
                <a:effectLst/>
                <a:latin typeface="Aptos" panose="020B0004020202020204" pitchFamily="34" charset="0"/>
                <a:ea typeface="Aptos" panose="020B0004020202020204" pitchFamily="34" charset="0"/>
                <a:cs typeface="Calibri" panose="020F0502020204030204" pitchFamily="34" charset="0"/>
              </a:rPr>
              <a:t>3. الرسم والتلوين</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SzPts val="1000"/>
              <a:buFont typeface="Symbol" panose="05050102010706020507" pitchFamily="18" charset="2"/>
              <a:buChar char=""/>
              <a:tabLst>
                <a:tab pos="457200" algn="l"/>
              </a:tabLst>
            </a:pPr>
            <a:r>
              <a:rPr lang="ar-SA" sz="2000" kern="100" dirty="0">
                <a:effectLst/>
                <a:latin typeface="Aptos" panose="020B0004020202020204" pitchFamily="34" charset="0"/>
                <a:ea typeface="Aptos" panose="020B0004020202020204" pitchFamily="34" charset="0"/>
                <a:cs typeface="Calibri" panose="020F0502020204030204" pitchFamily="34" charset="0"/>
              </a:rPr>
              <a:t>دعوة الأطفال لرسم زهرة برية رأوها أو قدمت لهم، وتلوينها بألوانها الطبيعية</a:t>
            </a:r>
            <a:r>
              <a:rPr lang="en-US" sz="2000" kern="100" dirty="0">
                <a:effectLst/>
                <a:latin typeface="Calibri" panose="020F0502020204030204" pitchFamily="34" charset="0"/>
                <a:ea typeface="Aptos" panose="020B0004020202020204" pitchFamily="34" charset="0"/>
                <a:cs typeface="Arial" panose="020B0604020202020204" pitchFamily="34"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SzPts val="1000"/>
              <a:buFont typeface="Symbol" panose="05050102010706020507" pitchFamily="18" charset="2"/>
              <a:buChar char=""/>
              <a:tabLst>
                <a:tab pos="457200" algn="l"/>
              </a:tabLst>
            </a:pPr>
            <a:r>
              <a:rPr lang="ar-SA" sz="2000" kern="100" dirty="0">
                <a:effectLst/>
                <a:latin typeface="Aptos" panose="020B0004020202020204" pitchFamily="34" charset="0"/>
                <a:ea typeface="Aptos" panose="020B0004020202020204" pitchFamily="34" charset="0"/>
                <a:cs typeface="Calibri" panose="020F0502020204030204" pitchFamily="34" charset="0"/>
              </a:rPr>
              <a:t>مقارنة بين الرسم الواقعي والخيال</a:t>
            </a:r>
            <a:r>
              <a:rPr lang="en-US" sz="2000" kern="100" dirty="0">
                <a:effectLst/>
                <a:latin typeface="Calibri" panose="020F0502020204030204" pitchFamily="34" charset="0"/>
                <a:ea typeface="Aptos" panose="020B0004020202020204" pitchFamily="34" charset="0"/>
                <a:cs typeface="Arial" panose="020B0604020202020204" pitchFamily="34"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lvl="0" algn="r" rtl="1">
              <a:lnSpc>
                <a:spcPct val="115000"/>
              </a:lnSpc>
              <a:spcAft>
                <a:spcPts val="800"/>
              </a:spcAft>
            </a:pPr>
            <a:r>
              <a:rPr lang="ar-SA" sz="2000" b="1" kern="100" dirty="0">
                <a:effectLst/>
                <a:latin typeface="Calibri" panose="020F0502020204030204" pitchFamily="34" charset="0"/>
                <a:ea typeface="Aptos" panose="020B0004020202020204" pitchFamily="34" charset="0"/>
                <a:cs typeface="Arial" panose="020B0604020202020204" pitchFamily="34" charset="0"/>
              </a:rPr>
              <a:t>4. </a:t>
            </a:r>
            <a:r>
              <a:rPr lang="en-US" sz="2000" b="1" kern="100" dirty="0">
                <a:effectLst/>
                <a:latin typeface="Calibri" panose="020F0502020204030204" pitchFamily="34" charset="0"/>
                <a:ea typeface="Aptos" panose="020B0004020202020204" pitchFamily="34" charset="0"/>
                <a:cs typeface="Arial" panose="020B0604020202020204" pitchFamily="34" charset="0"/>
              </a:rPr>
              <a:t> </a:t>
            </a:r>
            <a:r>
              <a:rPr lang="ar-SA" sz="2000" b="1" kern="100" dirty="0">
                <a:effectLst/>
                <a:latin typeface="Aptos" panose="020B0004020202020204" pitchFamily="34" charset="0"/>
                <a:ea typeface="Aptos" panose="020B0004020202020204" pitchFamily="34" charset="0"/>
                <a:cs typeface="Calibri" panose="020F0502020204030204" pitchFamily="34" charset="0"/>
              </a:rPr>
              <a:t>النشاط الحسي والحركي</a:t>
            </a:r>
            <a:r>
              <a:rPr lang="he-IL" sz="2000" b="1" kern="100" dirty="0">
                <a:effectLst/>
                <a:latin typeface="Aptos" panose="020B0004020202020204" pitchFamily="34" charset="0"/>
                <a:ea typeface="Aptos" panose="020B0004020202020204" pitchFamily="34" charset="0"/>
                <a:cs typeface="Calibri" panose="020F0502020204030204" pitchFamily="34" charset="0"/>
              </a:rPr>
              <a:t> (</a:t>
            </a:r>
            <a:r>
              <a:rPr lang="ar-SA" sz="2000" b="1" kern="100" dirty="0">
                <a:effectLst/>
                <a:latin typeface="Aptos" panose="020B0004020202020204" pitchFamily="34" charset="0"/>
                <a:ea typeface="Aptos" panose="020B0004020202020204" pitchFamily="34" charset="0"/>
                <a:cs typeface="Calibri" panose="020F0502020204030204" pitchFamily="34" charset="0"/>
              </a:rPr>
              <a:t>التعلّم الحسي)</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SzPts val="1000"/>
              <a:buFont typeface="Symbol" panose="05050102010706020507" pitchFamily="18" charset="2"/>
              <a:buChar char=""/>
              <a:tabLst>
                <a:tab pos="457200" algn="l"/>
              </a:tabLst>
            </a:pPr>
            <a:r>
              <a:rPr lang="ar-SA" sz="2000" kern="100" dirty="0">
                <a:effectLst/>
                <a:latin typeface="Aptos" panose="020B0004020202020204" pitchFamily="34" charset="0"/>
                <a:ea typeface="Aptos" panose="020B0004020202020204" pitchFamily="34" charset="0"/>
                <a:cs typeface="Calibri" panose="020F0502020204030204" pitchFamily="34" charset="0"/>
              </a:rPr>
              <a:t>ترتيب الزهور حسب الحجم/اللون</a:t>
            </a:r>
            <a:r>
              <a:rPr lang="en-US" sz="2000" kern="100" dirty="0">
                <a:effectLst/>
                <a:latin typeface="Calibri" panose="020F0502020204030204" pitchFamily="34" charset="0"/>
                <a:ea typeface="Aptos" panose="020B0004020202020204" pitchFamily="34" charset="0"/>
                <a:cs typeface="Arial" panose="020B0604020202020204" pitchFamily="34"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Aptos" panose="020B0004020202020204" pitchFamily="34" charset="0"/>
                <a:cs typeface="Arial" panose="020B0604020202020204" pitchFamily="34" charset="0"/>
              </a:rPr>
              <a:t>"</a:t>
            </a:r>
            <a:r>
              <a:rPr lang="ar-SA" sz="2000" kern="100" dirty="0">
                <a:effectLst/>
                <a:latin typeface="Aptos" panose="020B0004020202020204" pitchFamily="34" charset="0"/>
                <a:ea typeface="Aptos" panose="020B0004020202020204" pitchFamily="34" charset="0"/>
                <a:cs typeface="Calibri" panose="020F0502020204030204" pitchFamily="34" charset="0"/>
              </a:rPr>
              <a:t>حديقة مصغّرة": يزرع الطفل زهورًا في وعاء صغير يعتني بها يوميًا</a:t>
            </a:r>
            <a:r>
              <a:rPr lang="en-US" sz="2000" kern="100" dirty="0">
                <a:effectLst/>
                <a:latin typeface="Calibri" panose="020F0502020204030204" pitchFamily="34" charset="0"/>
                <a:ea typeface="Aptos" panose="020B0004020202020204" pitchFamily="34" charset="0"/>
                <a:cs typeface="Arial" panose="020B0604020202020204" pitchFamily="34"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0799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65ED0-12D0-77AD-D254-5D4573D32CE9}"/>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BA0EC2AF-90CA-6EF5-4C53-7E7694668FC0}"/>
              </a:ext>
            </a:extLst>
          </p:cNvPr>
          <p:cNvPicPr>
            <a:picLocks noChangeAspect="1"/>
          </p:cNvPicPr>
          <p:nvPr/>
        </p:nvPicPr>
        <p:blipFill>
          <a:blip r:embed="rId2"/>
          <a:stretch>
            <a:fillRect/>
          </a:stretch>
        </p:blipFill>
        <p:spPr>
          <a:xfrm>
            <a:off x="2932" y="0"/>
            <a:ext cx="12189068" cy="6859648"/>
          </a:xfrm>
          <a:prstGeom prst="rect">
            <a:avLst/>
          </a:prstGeom>
        </p:spPr>
      </p:pic>
      <p:sp>
        <p:nvSpPr>
          <p:cNvPr id="4" name="תיבת טקסט 3">
            <a:extLst>
              <a:ext uri="{FF2B5EF4-FFF2-40B4-BE49-F238E27FC236}">
                <a16:creationId xmlns:a16="http://schemas.microsoft.com/office/drawing/2014/main" id="{C561E6B0-338E-B6A1-7584-A2C94945DBA8}"/>
              </a:ext>
            </a:extLst>
          </p:cNvPr>
          <p:cNvSpPr txBox="1"/>
          <p:nvPr/>
        </p:nvSpPr>
        <p:spPr>
          <a:xfrm>
            <a:off x="0" y="0"/>
            <a:ext cx="11919856" cy="5650778"/>
          </a:xfrm>
          <a:prstGeom prst="rect">
            <a:avLst/>
          </a:prstGeom>
          <a:noFill/>
        </p:spPr>
        <p:txBody>
          <a:bodyPr wrap="square">
            <a:spAutoFit/>
          </a:bodyPr>
          <a:lstStyle/>
          <a:p>
            <a:pPr algn="r" rtl="1">
              <a:lnSpc>
                <a:spcPct val="115000"/>
              </a:lnSpc>
              <a:spcAft>
                <a:spcPts val="800"/>
              </a:spcAft>
              <a:buNone/>
            </a:pPr>
            <a:r>
              <a:rPr lang="he-IL" sz="1800" kern="100" dirty="0">
                <a:effectLst/>
                <a:latin typeface="Aptos" panose="020B0004020202020204" pitchFamily="34" charset="0"/>
                <a:ea typeface="Aptos" panose="020B0004020202020204" pitchFamily="34" charset="0"/>
                <a:cs typeface="Calibri" panose="020F050202020403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lvl="0" algn="r" rtl="1">
              <a:lnSpc>
                <a:spcPct val="150000"/>
              </a:lnSpc>
            </a:pPr>
            <a:r>
              <a:rPr lang="ar-SA" sz="2500" b="1" kern="100" dirty="0">
                <a:effectLst/>
                <a:latin typeface="Aptos" panose="020B0004020202020204" pitchFamily="34" charset="0"/>
                <a:ea typeface="Aptos" panose="020B0004020202020204" pitchFamily="34" charset="0"/>
                <a:cs typeface="Calibri" panose="020F0502020204030204" pitchFamily="34" charset="0"/>
              </a:rPr>
              <a:t>المخارج المتوقعة:</a:t>
            </a:r>
            <a:endParaRPr lang="en-US" sz="25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SA" sz="2500" kern="100" dirty="0">
                <a:effectLst/>
                <a:latin typeface="Aptos" panose="020B0004020202020204" pitchFamily="34" charset="0"/>
                <a:ea typeface="Aptos" panose="020B0004020202020204" pitchFamily="34" charset="0"/>
                <a:cs typeface="Calibri" panose="020F0502020204030204" pitchFamily="34" charset="0"/>
              </a:rPr>
              <a:t>المعرفي: تنمية المعرفة العلمية بطريقة ملموسة.</a:t>
            </a:r>
            <a:endParaRPr lang="en-US" sz="2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SA" sz="2500" kern="100" dirty="0">
                <a:effectLst/>
                <a:latin typeface="Aptos" panose="020B0004020202020204" pitchFamily="34" charset="0"/>
                <a:ea typeface="Aptos" panose="020B0004020202020204" pitchFamily="34" charset="0"/>
                <a:cs typeface="Calibri" panose="020F0502020204030204" pitchFamily="34" charset="0"/>
              </a:rPr>
              <a:t>اللغوي: إثراء المفردات واستخدام اللغة في وصف الكائنات.</a:t>
            </a:r>
            <a:endParaRPr lang="en-US" sz="2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SA" sz="2500" kern="100" dirty="0">
                <a:effectLst/>
                <a:latin typeface="Aptos" panose="020B0004020202020204" pitchFamily="34" charset="0"/>
                <a:ea typeface="Aptos" panose="020B0004020202020204" pitchFamily="34" charset="0"/>
                <a:cs typeface="Calibri" panose="020F0502020204030204" pitchFamily="34" charset="0"/>
              </a:rPr>
              <a:t>الحسي: تطوير الحواس من خلال التفاعل مع الزهرة مباشرة.</a:t>
            </a:r>
            <a:endParaRPr lang="en-US" sz="2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SA" sz="2500" kern="100" dirty="0">
                <a:effectLst/>
                <a:latin typeface="Aptos" panose="020B0004020202020204" pitchFamily="34" charset="0"/>
                <a:ea typeface="Aptos" panose="020B0004020202020204" pitchFamily="34" charset="0"/>
                <a:cs typeface="Calibri" panose="020F0502020204030204" pitchFamily="34" charset="0"/>
              </a:rPr>
              <a:t>الفني: التعبير من خلال الرسم والعمل اليدوي.</a:t>
            </a:r>
            <a:endParaRPr lang="en-US" sz="2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SA" sz="2500" kern="100" dirty="0">
                <a:effectLst/>
                <a:latin typeface="Aptos" panose="020B0004020202020204" pitchFamily="34" charset="0"/>
                <a:ea typeface="Aptos" panose="020B0004020202020204" pitchFamily="34" charset="0"/>
                <a:cs typeface="Calibri" panose="020F0502020204030204" pitchFamily="34" charset="0"/>
              </a:rPr>
              <a:t>العاطفي: تعزيز الارتباط بالطبيعة والشعور بالجمال والدهشة.</a:t>
            </a:r>
            <a:endParaRPr lang="en-US" sz="2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SA" sz="2500" kern="100" dirty="0">
                <a:effectLst/>
                <a:latin typeface="Aptos" panose="020B0004020202020204" pitchFamily="34" charset="0"/>
                <a:ea typeface="Aptos" panose="020B0004020202020204" pitchFamily="34" charset="0"/>
                <a:cs typeface="Calibri" panose="020F0502020204030204" pitchFamily="34" charset="0"/>
              </a:rPr>
              <a:t>الاجتماعي: العمل ضمن مجموعة، تبادل الخبرات، الاحترام المتبادل للطبيعة.</a:t>
            </a:r>
            <a:endParaRPr lang="en-US" sz="2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50000"/>
              </a:lnSpc>
              <a:spcAft>
                <a:spcPts val="800"/>
              </a:spcAft>
              <a:buFont typeface="Symbol" panose="05050102010706020507" pitchFamily="18" charset="2"/>
              <a:buChar char=""/>
            </a:pPr>
            <a:r>
              <a:rPr lang="ar-SA" sz="2500" kern="100" dirty="0">
                <a:effectLst/>
                <a:latin typeface="Aptos" panose="020B0004020202020204" pitchFamily="34" charset="0"/>
                <a:ea typeface="Aptos" panose="020B0004020202020204" pitchFamily="34" charset="0"/>
                <a:cs typeface="Calibri" panose="020F0502020204030204" pitchFamily="34" charset="0"/>
              </a:rPr>
              <a:t>تطوير مهارات: تحسين التعلم المستقل، تطوير مهارات التفكير وحل المشكلات، وخلق بيئة تعليمية محفزة، تطوير مهارة المقارنة والتصنيف.</a:t>
            </a:r>
            <a:endParaRPr lang="en-US" sz="25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4222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872B1-DEC0-07EC-BC04-59C7BC47E8D5}"/>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87EBCD94-5B72-D242-B87C-B1B5BBB7079F}"/>
              </a:ext>
            </a:extLst>
          </p:cNvPr>
          <p:cNvPicPr>
            <a:picLocks noChangeAspect="1"/>
          </p:cNvPicPr>
          <p:nvPr/>
        </p:nvPicPr>
        <p:blipFill>
          <a:blip r:embed="rId2"/>
          <a:stretch>
            <a:fillRect/>
          </a:stretch>
        </p:blipFill>
        <p:spPr>
          <a:xfrm>
            <a:off x="2932" y="0"/>
            <a:ext cx="12189068" cy="6859648"/>
          </a:xfrm>
          <a:prstGeom prst="rect">
            <a:avLst/>
          </a:prstGeom>
        </p:spPr>
      </p:pic>
      <p:pic>
        <p:nvPicPr>
          <p:cNvPr id="4" name="תמונה 3">
            <a:extLst>
              <a:ext uri="{FF2B5EF4-FFF2-40B4-BE49-F238E27FC236}">
                <a16:creationId xmlns:a16="http://schemas.microsoft.com/office/drawing/2014/main" id="{8E84BF6D-F66E-B5EF-8FB5-03C780FC5AC4}"/>
              </a:ext>
            </a:extLst>
          </p:cNvPr>
          <p:cNvPicPr>
            <a:picLocks noChangeAspect="1"/>
          </p:cNvPicPr>
          <p:nvPr/>
        </p:nvPicPr>
        <p:blipFill>
          <a:blip r:embed="rId3"/>
          <a:stretch>
            <a:fillRect/>
          </a:stretch>
        </p:blipFill>
        <p:spPr>
          <a:xfrm>
            <a:off x="653142" y="1058106"/>
            <a:ext cx="2776359" cy="4413941"/>
          </a:xfrm>
          <a:prstGeom prst="rect">
            <a:avLst/>
          </a:prstGeom>
        </p:spPr>
      </p:pic>
      <p:sp>
        <p:nvSpPr>
          <p:cNvPr id="5" name="תיבת טקסט 4">
            <a:extLst>
              <a:ext uri="{FF2B5EF4-FFF2-40B4-BE49-F238E27FC236}">
                <a16:creationId xmlns:a16="http://schemas.microsoft.com/office/drawing/2014/main" id="{DC2DF263-FE77-F490-8240-AF1CC5A6A378}"/>
              </a:ext>
            </a:extLst>
          </p:cNvPr>
          <p:cNvSpPr txBox="1"/>
          <p:nvPr/>
        </p:nvSpPr>
        <p:spPr>
          <a:xfrm>
            <a:off x="3614057" y="211674"/>
            <a:ext cx="4963886" cy="707886"/>
          </a:xfrm>
          <a:prstGeom prst="rect">
            <a:avLst/>
          </a:prstGeom>
          <a:noFill/>
        </p:spPr>
        <p:txBody>
          <a:bodyPr wrap="square" rtlCol="1">
            <a:spAutoFit/>
          </a:bodyPr>
          <a:lstStyle/>
          <a:p>
            <a:pPr algn="ctr"/>
            <a:r>
              <a:rPr lang="ar-SA" sz="4000" dirty="0">
                <a:latin typeface="Calibri" panose="020F0502020204030204" pitchFamily="34" charset="0"/>
                <a:ea typeface="Calibri" panose="020F0502020204030204" pitchFamily="34" charset="0"/>
                <a:cs typeface="Calibri" panose="020F0502020204030204" pitchFamily="34" charset="0"/>
              </a:rPr>
              <a:t>مخطط المشروع</a:t>
            </a:r>
            <a:endParaRPr lang="he-IL" sz="4000" dirty="0">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70B27737-D09C-BFCA-6C08-3FD6D9FF3DBE}"/>
              </a:ext>
            </a:extLst>
          </p:cNvPr>
          <p:cNvSpPr txBox="1"/>
          <p:nvPr/>
        </p:nvSpPr>
        <p:spPr>
          <a:xfrm>
            <a:off x="740229" y="731536"/>
            <a:ext cx="11081656" cy="6001643"/>
          </a:xfrm>
          <a:prstGeom prst="rect">
            <a:avLst/>
          </a:prstGeom>
          <a:noFill/>
        </p:spPr>
        <p:txBody>
          <a:bodyPr wrap="square" rtlCol="1">
            <a:spAutoFit/>
          </a:bodyPr>
          <a:lstStyle/>
          <a:p>
            <a:r>
              <a:rPr lang="ar-SA" sz="2400" dirty="0"/>
              <a:t>المكان: صف </a:t>
            </a:r>
            <a:r>
              <a:rPr lang="ar-SA" sz="2400" dirty="0" err="1"/>
              <a:t>مننتسوري</a:t>
            </a:r>
            <a:r>
              <a:rPr lang="ar-SA" sz="2400" dirty="0"/>
              <a:t>- التقديم في الدائرة</a:t>
            </a:r>
          </a:p>
          <a:p>
            <a:r>
              <a:rPr lang="ar-SA" sz="2400" dirty="0"/>
              <a:t>الفئة العمرية 3-6</a:t>
            </a:r>
          </a:p>
          <a:p>
            <a:r>
              <a:rPr lang="ar-SA" sz="2400" dirty="0"/>
              <a:t>الوقت: 20-25 دقيقة</a:t>
            </a:r>
          </a:p>
          <a:p>
            <a:r>
              <a:rPr lang="ar-SA" sz="2400" dirty="0"/>
              <a:t>المواد المستخدمة:</a:t>
            </a:r>
          </a:p>
          <a:p>
            <a:pPr marL="285750" indent="-285750">
              <a:buFont typeface="Arial" panose="020B0604020202020204" pitchFamily="34" charset="0"/>
              <a:buChar char="•"/>
            </a:pPr>
            <a:r>
              <a:rPr lang="ar-SA" sz="2400" dirty="0"/>
              <a:t> أزهار بريّة حقيقية من بينها زهرة الخشخاش.</a:t>
            </a:r>
          </a:p>
          <a:p>
            <a:pPr marL="285750" indent="-285750">
              <a:buFont typeface="Arial" panose="020B0604020202020204" pitchFamily="34" charset="0"/>
              <a:buChar char="•"/>
            </a:pPr>
            <a:r>
              <a:rPr lang="ar-SA" sz="2400" dirty="0"/>
              <a:t>صورة حقيقية لزهرة الخشخاش.</a:t>
            </a:r>
          </a:p>
          <a:p>
            <a:pPr marL="285750" indent="-285750">
              <a:buFont typeface="Arial" panose="020B0604020202020204" pitchFamily="34" charset="0"/>
              <a:buChar char="•"/>
            </a:pPr>
            <a:r>
              <a:rPr lang="ar-SA" sz="2400" dirty="0"/>
              <a:t>صور لأجزاء زهرة الخشخاش.</a:t>
            </a:r>
          </a:p>
          <a:p>
            <a:r>
              <a:rPr lang="ar-SA" sz="2400" dirty="0"/>
              <a:t>الهدف:</a:t>
            </a:r>
          </a:p>
          <a:p>
            <a:pPr marL="285750" indent="-285750">
              <a:buFont typeface="Arial" panose="020B0604020202020204" pitchFamily="34" charset="0"/>
              <a:buChar char="•"/>
            </a:pPr>
            <a:r>
              <a:rPr lang="ar-SA" sz="2400" dirty="0"/>
              <a:t>أن يتعرف الطفل على الأزهار البرية في البيئة من حوله ويعرف أسماءها</a:t>
            </a:r>
          </a:p>
          <a:p>
            <a:pPr marL="285750" indent="-285750">
              <a:buFont typeface="Arial" panose="020B0604020202020204" pitchFamily="34" charset="0"/>
              <a:buChar char="•"/>
            </a:pPr>
            <a:r>
              <a:rPr lang="ar-SA" sz="2400" dirty="0"/>
              <a:t>أن يتعرف الطفل على أجزاء الزهرة.</a:t>
            </a:r>
          </a:p>
          <a:p>
            <a:pPr marL="285750" indent="-285750">
              <a:buFont typeface="Arial" panose="020B0604020202020204" pitchFamily="34" charset="0"/>
              <a:buChar char="•"/>
            </a:pPr>
            <a:r>
              <a:rPr lang="ar-SA" sz="2400" dirty="0"/>
              <a:t>أن يتعرف الطفل على احتياجات الزهار للنمو.</a:t>
            </a:r>
          </a:p>
          <a:p>
            <a:pPr marL="285750" indent="-285750">
              <a:buFont typeface="Arial" panose="020B0604020202020204" pitchFamily="34" charset="0"/>
              <a:buChar char="•"/>
            </a:pPr>
            <a:r>
              <a:rPr lang="ar-SA" sz="2400" dirty="0"/>
              <a:t>أن يتعرف الطفل على زهرة الخشخاش ومميزاتها من حيث الشكل واللّون.</a:t>
            </a:r>
          </a:p>
          <a:p>
            <a:r>
              <a:rPr lang="ar-SA" sz="2400" dirty="0"/>
              <a:t>طريقة التقديم:</a:t>
            </a:r>
          </a:p>
          <a:p>
            <a:r>
              <a:rPr lang="ar-SA" sz="2400" dirty="0"/>
              <a:t>يحضر أحد الأطفال (بعد ابلاغي مسبقا بذلك) مجموعة من الأزهار البرية، مختلفة الألوان والأشكال. نبدأ من العام الى الخاص نتحدث عن أشكال الأزهار والمكان الذي تواجدت به قبل أن يحضرها الطفل الى الصف لنصل الى مصطلح أزهار برية ونتحدث عن معنى مصطلح "زهرة برية" أو مجموعة الأزهار البرية ومميزاتها.</a:t>
            </a:r>
          </a:p>
        </p:txBody>
      </p:sp>
    </p:spTree>
    <p:extLst>
      <p:ext uri="{BB962C8B-B14F-4D97-AF65-F5344CB8AC3E}">
        <p14:creationId xmlns:p14="http://schemas.microsoft.com/office/powerpoint/2010/main" val="423437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D775-E745-2935-9FD9-D7B760B50B3C}"/>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CDF3668A-C82B-D895-0BA7-026CE6F3C4D7}"/>
              </a:ext>
            </a:extLst>
          </p:cNvPr>
          <p:cNvPicPr>
            <a:picLocks noChangeAspect="1"/>
          </p:cNvPicPr>
          <p:nvPr/>
        </p:nvPicPr>
        <p:blipFill>
          <a:blip r:embed="rId2"/>
          <a:stretch>
            <a:fillRect/>
          </a:stretch>
        </p:blipFill>
        <p:spPr>
          <a:xfrm>
            <a:off x="2932" y="0"/>
            <a:ext cx="12189068" cy="6859648"/>
          </a:xfrm>
          <a:prstGeom prst="rect">
            <a:avLst/>
          </a:prstGeom>
        </p:spPr>
      </p:pic>
      <p:sp>
        <p:nvSpPr>
          <p:cNvPr id="3" name="תיבת טקסט 2">
            <a:extLst>
              <a:ext uri="{FF2B5EF4-FFF2-40B4-BE49-F238E27FC236}">
                <a16:creationId xmlns:a16="http://schemas.microsoft.com/office/drawing/2014/main" id="{1B6B6F08-BF99-A989-7911-8D02D2506A7F}"/>
              </a:ext>
            </a:extLst>
          </p:cNvPr>
          <p:cNvSpPr txBox="1"/>
          <p:nvPr/>
        </p:nvSpPr>
        <p:spPr>
          <a:xfrm>
            <a:off x="3744686" y="2228671"/>
            <a:ext cx="8120744" cy="3231654"/>
          </a:xfrm>
          <a:prstGeom prst="rect">
            <a:avLst/>
          </a:prstGeom>
          <a:noFill/>
        </p:spPr>
        <p:txBody>
          <a:bodyPr wrap="square" rtlCol="1">
            <a:spAutoFit/>
          </a:bodyPr>
          <a:lstStyle/>
          <a:p>
            <a:pPr>
              <a:lnSpc>
                <a:spcPct val="150000"/>
              </a:lnSpc>
            </a:pPr>
            <a:r>
              <a:rPr lang="ar-SA" sz="2400" dirty="0">
                <a:latin typeface="Calibri" panose="020F0502020204030204" pitchFamily="34" charset="0"/>
                <a:ea typeface="Calibri" panose="020F0502020204030204" pitchFamily="34" charset="0"/>
                <a:cs typeface="Calibri" panose="020F0502020204030204" pitchFamily="34" charset="0"/>
              </a:rPr>
              <a:t>ثم ننتقل الى الخاص بعد أن نقدم موضوع الأزهار البرية حيث نتحدث عن زهرة الخشخاش، شكلها، ألوانها ورائحتها.</a:t>
            </a:r>
          </a:p>
          <a:p>
            <a:pPr>
              <a:lnSpc>
                <a:spcPct val="150000"/>
              </a:lnSpc>
            </a:pPr>
            <a:r>
              <a:rPr lang="ar-SA" sz="2400" dirty="0">
                <a:latin typeface="Calibri" panose="020F0502020204030204" pitchFamily="34" charset="0"/>
                <a:ea typeface="Calibri" panose="020F0502020204030204" pitchFamily="34" charset="0"/>
                <a:cs typeface="Calibri" panose="020F0502020204030204" pitchFamily="34" charset="0"/>
              </a:rPr>
              <a:t>ونتطرق في كل مرة الى معلومات جديدة مثل: دورة حياة زهرة الخشخاش، شروط الانبات، العناية بالأزهار، أقسام الزهرة وعملية التلقيح.</a:t>
            </a:r>
          </a:p>
          <a:p>
            <a:pPr>
              <a:lnSpc>
                <a:spcPct val="150000"/>
              </a:lnSpc>
            </a:pPr>
            <a:r>
              <a:rPr lang="ar-SA" sz="2400" dirty="0">
                <a:latin typeface="Calibri" panose="020F0502020204030204" pitchFamily="34" charset="0"/>
                <a:ea typeface="Calibri" panose="020F0502020204030204" pitchFamily="34" charset="0"/>
                <a:cs typeface="Calibri" panose="020F0502020204030204" pitchFamily="34" charset="0"/>
              </a:rPr>
              <a:t>في كل يوم نضيف معلومة جديدة ونذكّر بالمعلومة القديمة.</a:t>
            </a:r>
          </a:p>
          <a:p>
            <a:endParaRPr lang="he-IL"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תמונה 4">
            <a:extLst>
              <a:ext uri="{FF2B5EF4-FFF2-40B4-BE49-F238E27FC236}">
                <a16:creationId xmlns:a16="http://schemas.microsoft.com/office/drawing/2014/main" id="{CDF99554-71B6-B62C-3712-61474B3BE92A}"/>
              </a:ext>
            </a:extLst>
          </p:cNvPr>
          <p:cNvPicPr>
            <a:picLocks noChangeAspect="1"/>
          </p:cNvPicPr>
          <p:nvPr/>
        </p:nvPicPr>
        <p:blipFill>
          <a:blip r:embed="rId3"/>
          <a:srcRect l="636" t="24762" r="59192" b="24762"/>
          <a:stretch/>
        </p:blipFill>
        <p:spPr>
          <a:xfrm>
            <a:off x="990598" y="900743"/>
            <a:ext cx="1990785" cy="5364996"/>
          </a:xfrm>
          <a:prstGeom prst="rect">
            <a:avLst/>
          </a:prstGeom>
        </p:spPr>
      </p:pic>
    </p:spTree>
    <p:extLst>
      <p:ext uri="{BB962C8B-B14F-4D97-AF65-F5344CB8AC3E}">
        <p14:creationId xmlns:p14="http://schemas.microsoft.com/office/powerpoint/2010/main" val="34383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9F72-E941-D9D2-0137-A094232E38F2}"/>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6AE958DF-551E-A7C0-22AC-D749D0C9B28E}"/>
              </a:ext>
            </a:extLst>
          </p:cNvPr>
          <p:cNvSpPr txBox="1"/>
          <p:nvPr/>
        </p:nvSpPr>
        <p:spPr>
          <a:xfrm>
            <a:off x="4190998" y="2797629"/>
            <a:ext cx="3341915" cy="769441"/>
          </a:xfrm>
          <a:prstGeom prst="rect">
            <a:avLst/>
          </a:prstGeom>
          <a:noFill/>
          <a:ln w="57150">
            <a:solidFill>
              <a:srgbClr val="FF0000"/>
            </a:solidFill>
          </a:ln>
        </p:spPr>
        <p:txBody>
          <a:bodyPr wrap="square" rtlCol="1">
            <a:spAutoFit/>
          </a:bodyPr>
          <a:lstStyle/>
          <a:p>
            <a:pPr algn="ctr"/>
            <a:r>
              <a:rPr lang="ar-SA" sz="4400" dirty="0">
                <a:solidFill>
                  <a:srgbClr val="FF0000"/>
                </a:solidFill>
                <a:latin typeface="Calibri" panose="020F0502020204030204" pitchFamily="34" charset="0"/>
                <a:ea typeface="Calibri" panose="020F0502020204030204" pitchFamily="34" charset="0"/>
                <a:cs typeface="Calibri" panose="020F0502020204030204" pitchFamily="34" charset="0"/>
              </a:rPr>
              <a:t>زهرة الخشخاش</a:t>
            </a:r>
            <a:endParaRPr lang="he-IL" sz="4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מחבר: מרפקי 6">
            <a:extLst>
              <a:ext uri="{FF2B5EF4-FFF2-40B4-BE49-F238E27FC236}">
                <a16:creationId xmlns:a16="http://schemas.microsoft.com/office/drawing/2014/main" id="{81ACF96C-C093-DD54-1281-EE2EDBE4654D}"/>
              </a:ext>
            </a:extLst>
          </p:cNvPr>
          <p:cNvCxnSpPr>
            <a:cxnSpLocks/>
          </p:cNvCxnSpPr>
          <p:nvPr/>
        </p:nvCxnSpPr>
        <p:spPr>
          <a:xfrm flipV="1">
            <a:off x="7532913" y="1611086"/>
            <a:ext cx="2188028" cy="1186543"/>
          </a:xfrm>
          <a:prstGeom prst="bentConnector3">
            <a:avLst/>
          </a:prstGeom>
          <a:ln w="57150">
            <a:solidFill>
              <a:schemeClr val="accent6">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10" name="מלבן 9">
            <a:extLst>
              <a:ext uri="{FF2B5EF4-FFF2-40B4-BE49-F238E27FC236}">
                <a16:creationId xmlns:a16="http://schemas.microsoft.com/office/drawing/2014/main" id="{C63D02F3-4024-FE0D-A96E-F74C308E1770}"/>
              </a:ext>
            </a:extLst>
          </p:cNvPr>
          <p:cNvSpPr/>
          <p:nvPr/>
        </p:nvSpPr>
        <p:spPr>
          <a:xfrm>
            <a:off x="9720941" y="1284514"/>
            <a:ext cx="1382486" cy="653143"/>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dirty="0">
                <a:ln>
                  <a:solidFill>
                    <a:sysClr val="windowText" lastClr="000000"/>
                  </a:solidFill>
                </a:ln>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الرياضيات</a:t>
            </a:r>
            <a:endParaRPr lang="he-IL" sz="2400" dirty="0">
              <a:ln>
                <a:solidFill>
                  <a:sysClr val="windowText" lastClr="000000"/>
                </a:solidFill>
              </a:ln>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 name="מחבר ישר 11">
            <a:extLst>
              <a:ext uri="{FF2B5EF4-FFF2-40B4-BE49-F238E27FC236}">
                <a16:creationId xmlns:a16="http://schemas.microsoft.com/office/drawing/2014/main" id="{44481FA5-FD2A-9D45-B232-9BC2885F7049}"/>
              </a:ext>
            </a:extLst>
          </p:cNvPr>
          <p:cNvCxnSpPr>
            <a:cxnSpLocks/>
          </p:cNvCxnSpPr>
          <p:nvPr/>
        </p:nvCxnSpPr>
        <p:spPr>
          <a:xfrm>
            <a:off x="9829800" y="914400"/>
            <a:ext cx="0" cy="370114"/>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15" name="תיבת טקסט 14">
            <a:extLst>
              <a:ext uri="{FF2B5EF4-FFF2-40B4-BE49-F238E27FC236}">
                <a16:creationId xmlns:a16="http://schemas.microsoft.com/office/drawing/2014/main" id="{AA032408-7025-4260-E4AD-7607858697D8}"/>
              </a:ext>
            </a:extLst>
          </p:cNvPr>
          <p:cNvSpPr txBox="1"/>
          <p:nvPr/>
        </p:nvSpPr>
        <p:spPr>
          <a:xfrm>
            <a:off x="9383484" y="484805"/>
            <a:ext cx="674914" cy="369332"/>
          </a:xfrm>
          <a:prstGeom prst="rect">
            <a:avLst/>
          </a:prstGeom>
          <a:noFill/>
        </p:spPr>
        <p:txBody>
          <a:bodyPr wrap="square" rtlCol="1">
            <a:spAutoFit/>
          </a:bodyPr>
          <a:lstStyle/>
          <a:p>
            <a:r>
              <a:rPr lang="ar-SA"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الارقام</a:t>
            </a:r>
            <a:endParaRPr lang="he-IL"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6" name="מחבר ישר 15">
            <a:extLst>
              <a:ext uri="{FF2B5EF4-FFF2-40B4-BE49-F238E27FC236}">
                <a16:creationId xmlns:a16="http://schemas.microsoft.com/office/drawing/2014/main" id="{DBB7002F-398E-DB06-8490-B54E498E6062}"/>
              </a:ext>
            </a:extLst>
          </p:cNvPr>
          <p:cNvCxnSpPr>
            <a:cxnSpLocks/>
          </p:cNvCxnSpPr>
          <p:nvPr/>
        </p:nvCxnSpPr>
        <p:spPr>
          <a:xfrm>
            <a:off x="10493829" y="914400"/>
            <a:ext cx="0" cy="370114"/>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7" name="מחבר ישר 16">
            <a:extLst>
              <a:ext uri="{FF2B5EF4-FFF2-40B4-BE49-F238E27FC236}">
                <a16:creationId xmlns:a16="http://schemas.microsoft.com/office/drawing/2014/main" id="{4C95CEC5-387C-8BE6-0C21-C9A2B79F509A}"/>
              </a:ext>
            </a:extLst>
          </p:cNvPr>
          <p:cNvCxnSpPr>
            <a:cxnSpLocks/>
          </p:cNvCxnSpPr>
          <p:nvPr/>
        </p:nvCxnSpPr>
        <p:spPr>
          <a:xfrm>
            <a:off x="11103427" y="914400"/>
            <a:ext cx="0" cy="370114"/>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18" name="תיבת טקסט 17">
            <a:extLst>
              <a:ext uri="{FF2B5EF4-FFF2-40B4-BE49-F238E27FC236}">
                <a16:creationId xmlns:a16="http://schemas.microsoft.com/office/drawing/2014/main" id="{52B89BE5-74AB-9185-4BCA-9EC9D55E37A8}"/>
              </a:ext>
            </a:extLst>
          </p:cNvPr>
          <p:cNvSpPr txBox="1"/>
          <p:nvPr/>
        </p:nvSpPr>
        <p:spPr>
          <a:xfrm>
            <a:off x="10014854" y="521731"/>
            <a:ext cx="925285" cy="369332"/>
          </a:xfrm>
          <a:prstGeom prst="rect">
            <a:avLst/>
          </a:prstGeom>
          <a:noFill/>
        </p:spPr>
        <p:txBody>
          <a:bodyPr wrap="square" rtlCol="1">
            <a:spAutoFit/>
          </a:bodyPr>
          <a:lstStyle/>
          <a:p>
            <a:r>
              <a:rPr lang="ar-SA"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القياسات</a:t>
            </a:r>
            <a:endParaRPr lang="he-IL"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9" name="מחבר: מרפקי 18">
            <a:extLst>
              <a:ext uri="{FF2B5EF4-FFF2-40B4-BE49-F238E27FC236}">
                <a16:creationId xmlns:a16="http://schemas.microsoft.com/office/drawing/2014/main" id="{B7141250-859F-3AA3-FBAE-001C05CC5F4A}"/>
              </a:ext>
            </a:extLst>
          </p:cNvPr>
          <p:cNvCxnSpPr>
            <a:cxnSpLocks/>
          </p:cNvCxnSpPr>
          <p:nvPr/>
        </p:nvCxnSpPr>
        <p:spPr>
          <a:xfrm>
            <a:off x="7532913" y="3567070"/>
            <a:ext cx="2057401" cy="885187"/>
          </a:xfrm>
          <a:prstGeom prst="bentConnector3">
            <a:avLst/>
          </a:prstGeom>
          <a:ln w="5715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21" name="מלבן 20">
            <a:extLst>
              <a:ext uri="{FF2B5EF4-FFF2-40B4-BE49-F238E27FC236}">
                <a16:creationId xmlns:a16="http://schemas.microsoft.com/office/drawing/2014/main" id="{FCFFD58F-6DD8-0ED6-3650-8F15E5360C17}"/>
              </a:ext>
            </a:extLst>
          </p:cNvPr>
          <p:cNvSpPr/>
          <p:nvPr/>
        </p:nvSpPr>
        <p:spPr>
          <a:xfrm>
            <a:off x="9601198" y="4009663"/>
            <a:ext cx="2057399" cy="653143"/>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dirty="0">
                <a:ln>
                  <a:solidFill>
                    <a:sysClr val="windowText" lastClr="000000"/>
                  </a:solidFill>
                </a:ln>
                <a:solidFill>
                  <a:srgbClr val="FFC000"/>
                </a:solidFill>
                <a:latin typeface="Calibri" panose="020F0502020204030204" pitchFamily="34" charset="0"/>
                <a:ea typeface="Calibri" panose="020F0502020204030204" pitchFamily="34" charset="0"/>
                <a:cs typeface="Calibri" panose="020F0502020204030204" pitchFamily="34" charset="0"/>
              </a:rPr>
              <a:t>الحياة الحسية</a:t>
            </a:r>
            <a:endParaRPr lang="he-IL" sz="2400" dirty="0">
              <a:ln>
                <a:solidFill>
                  <a:sysClr val="windowText" lastClr="000000"/>
                </a:solidFill>
              </a:ln>
              <a:solidFill>
                <a:srgbClr val="FFC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4" name="מחבר ישר 23">
            <a:extLst>
              <a:ext uri="{FF2B5EF4-FFF2-40B4-BE49-F238E27FC236}">
                <a16:creationId xmlns:a16="http://schemas.microsoft.com/office/drawing/2014/main" id="{5134FEB5-FF30-CD4B-3CA1-96B06749B0EC}"/>
              </a:ext>
            </a:extLst>
          </p:cNvPr>
          <p:cNvCxnSpPr>
            <a:cxnSpLocks/>
          </p:cNvCxnSpPr>
          <p:nvPr/>
        </p:nvCxnSpPr>
        <p:spPr>
          <a:xfrm>
            <a:off x="10025738" y="3612884"/>
            <a:ext cx="0" cy="370114"/>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
        <p:nvSpPr>
          <p:cNvPr id="26" name="תיבת טקסט 25">
            <a:extLst>
              <a:ext uri="{FF2B5EF4-FFF2-40B4-BE49-F238E27FC236}">
                <a16:creationId xmlns:a16="http://schemas.microsoft.com/office/drawing/2014/main" id="{39136B6C-AC5C-A650-6F2B-81C27BEAE147}"/>
              </a:ext>
            </a:extLst>
          </p:cNvPr>
          <p:cNvSpPr txBox="1"/>
          <p:nvPr/>
        </p:nvSpPr>
        <p:spPr>
          <a:xfrm>
            <a:off x="9046025" y="3243552"/>
            <a:ext cx="1480457" cy="369332"/>
          </a:xfrm>
          <a:prstGeom prst="rect">
            <a:avLst/>
          </a:prstGeom>
          <a:noFill/>
        </p:spPr>
        <p:txBody>
          <a:bodyPr wrap="square" rtlCol="1">
            <a:spAutoFit/>
          </a:bodyPr>
          <a:lstStyle/>
          <a:p>
            <a:r>
              <a:rPr lang="ar-SA" dirty="0">
                <a:solidFill>
                  <a:srgbClr val="FFC000"/>
                </a:solidFill>
                <a:latin typeface="Calibri" panose="020F0502020204030204" pitchFamily="34" charset="0"/>
                <a:ea typeface="Calibri" panose="020F0502020204030204" pitchFamily="34" charset="0"/>
                <a:cs typeface="Calibri" panose="020F0502020204030204" pitchFamily="34" charset="0"/>
              </a:rPr>
              <a:t>صناديق الألوان</a:t>
            </a:r>
            <a:endParaRPr lang="he-IL" dirty="0">
              <a:solidFill>
                <a:srgbClr val="FFC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7" name="מחבר ישר 26">
            <a:extLst>
              <a:ext uri="{FF2B5EF4-FFF2-40B4-BE49-F238E27FC236}">
                <a16:creationId xmlns:a16="http://schemas.microsoft.com/office/drawing/2014/main" id="{4D88EE3A-B56B-D7EF-2F22-ADE6EB319F5B}"/>
              </a:ext>
            </a:extLst>
          </p:cNvPr>
          <p:cNvCxnSpPr>
            <a:cxnSpLocks/>
          </p:cNvCxnSpPr>
          <p:nvPr/>
        </p:nvCxnSpPr>
        <p:spPr>
          <a:xfrm>
            <a:off x="11234057" y="3639549"/>
            <a:ext cx="0" cy="370114"/>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
        <p:nvSpPr>
          <p:cNvPr id="28" name="תיבת טקסט 27">
            <a:extLst>
              <a:ext uri="{FF2B5EF4-FFF2-40B4-BE49-F238E27FC236}">
                <a16:creationId xmlns:a16="http://schemas.microsoft.com/office/drawing/2014/main" id="{420921CF-B0EB-8D88-B7D4-1C5E5913805D}"/>
              </a:ext>
            </a:extLst>
          </p:cNvPr>
          <p:cNvSpPr txBox="1"/>
          <p:nvPr/>
        </p:nvSpPr>
        <p:spPr>
          <a:xfrm>
            <a:off x="10412184" y="3243552"/>
            <a:ext cx="1480457" cy="369332"/>
          </a:xfrm>
          <a:prstGeom prst="rect">
            <a:avLst/>
          </a:prstGeom>
          <a:noFill/>
        </p:spPr>
        <p:txBody>
          <a:bodyPr wrap="square" rtlCol="1">
            <a:spAutoFit/>
          </a:bodyPr>
          <a:lstStyle/>
          <a:p>
            <a:pPr algn="ctr"/>
            <a:r>
              <a:rPr lang="ar-SA" dirty="0">
                <a:solidFill>
                  <a:srgbClr val="FFC000"/>
                </a:solidFill>
                <a:latin typeface="Calibri" panose="020F0502020204030204" pitchFamily="34" charset="0"/>
                <a:ea typeface="Calibri" panose="020F0502020204030204" pitchFamily="34" charset="0"/>
                <a:cs typeface="Calibri" panose="020F0502020204030204" pitchFamily="34" charset="0"/>
              </a:rPr>
              <a:t>أسطوانات الشم</a:t>
            </a:r>
            <a:endParaRPr lang="he-IL" dirty="0">
              <a:solidFill>
                <a:srgbClr val="FFC000"/>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תיבת טקסט 28">
            <a:extLst>
              <a:ext uri="{FF2B5EF4-FFF2-40B4-BE49-F238E27FC236}">
                <a16:creationId xmlns:a16="http://schemas.microsoft.com/office/drawing/2014/main" id="{957BE51A-0477-B2F6-6324-2F533673C1D9}"/>
              </a:ext>
            </a:extLst>
          </p:cNvPr>
          <p:cNvSpPr txBox="1"/>
          <p:nvPr/>
        </p:nvSpPr>
        <p:spPr>
          <a:xfrm>
            <a:off x="10504710" y="4918779"/>
            <a:ext cx="1480457" cy="369332"/>
          </a:xfrm>
          <a:prstGeom prst="rect">
            <a:avLst/>
          </a:prstGeom>
          <a:noFill/>
        </p:spPr>
        <p:txBody>
          <a:bodyPr wrap="square" rtlCol="1">
            <a:spAutoFit/>
          </a:bodyPr>
          <a:lstStyle/>
          <a:p>
            <a:pPr algn="ctr"/>
            <a:r>
              <a:rPr lang="ar-SA" dirty="0">
                <a:solidFill>
                  <a:srgbClr val="FFC000"/>
                </a:solidFill>
                <a:latin typeface="Calibri" panose="020F0502020204030204" pitchFamily="34" charset="0"/>
                <a:ea typeface="Calibri" panose="020F0502020204030204" pitchFamily="34" charset="0"/>
                <a:cs typeface="Calibri" panose="020F0502020204030204" pitchFamily="34" charset="0"/>
              </a:rPr>
              <a:t>لمس الأزهار</a:t>
            </a:r>
            <a:endParaRPr lang="he-IL" dirty="0">
              <a:solidFill>
                <a:srgbClr val="FFC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0" name="מחבר ישר 29">
            <a:extLst>
              <a:ext uri="{FF2B5EF4-FFF2-40B4-BE49-F238E27FC236}">
                <a16:creationId xmlns:a16="http://schemas.microsoft.com/office/drawing/2014/main" id="{8376D6B8-3507-A94C-4ADD-765BD39497DC}"/>
              </a:ext>
            </a:extLst>
          </p:cNvPr>
          <p:cNvCxnSpPr>
            <a:cxnSpLocks/>
          </p:cNvCxnSpPr>
          <p:nvPr/>
        </p:nvCxnSpPr>
        <p:spPr>
          <a:xfrm>
            <a:off x="11332028" y="4662806"/>
            <a:ext cx="0" cy="370114"/>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31" name="מחבר: מרפקי 30">
            <a:extLst>
              <a:ext uri="{FF2B5EF4-FFF2-40B4-BE49-F238E27FC236}">
                <a16:creationId xmlns:a16="http://schemas.microsoft.com/office/drawing/2014/main" id="{B3D427CC-C038-7D4F-C909-6FB7399AD837}"/>
              </a:ext>
            </a:extLst>
          </p:cNvPr>
          <p:cNvCxnSpPr>
            <a:cxnSpLocks/>
            <a:stCxn id="4" idx="2"/>
          </p:cNvCxnSpPr>
          <p:nvPr/>
        </p:nvCxnSpPr>
        <p:spPr>
          <a:xfrm rot="16200000" flipH="1">
            <a:off x="5602678" y="3826347"/>
            <a:ext cx="1536377" cy="1017821"/>
          </a:xfrm>
          <a:prstGeom prst="bentConnector3">
            <a:avLst>
              <a:gd name="adj1" fmla="val 50000"/>
            </a:avLst>
          </a:prstGeom>
          <a:ln w="57150">
            <a:solidFill>
              <a:schemeClr val="tx2">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34" name="מלבן 33">
            <a:extLst>
              <a:ext uri="{FF2B5EF4-FFF2-40B4-BE49-F238E27FC236}">
                <a16:creationId xmlns:a16="http://schemas.microsoft.com/office/drawing/2014/main" id="{C88A8F1C-4454-FF10-85AB-53657EF2CAD0}"/>
              </a:ext>
            </a:extLst>
          </p:cNvPr>
          <p:cNvSpPr/>
          <p:nvPr/>
        </p:nvSpPr>
        <p:spPr>
          <a:xfrm>
            <a:off x="5758543" y="5103445"/>
            <a:ext cx="2057399" cy="653143"/>
          </a:xfrm>
          <a:prstGeom prst="rect">
            <a:avLst/>
          </a:prstGeom>
          <a:no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dirty="0">
                <a:ln>
                  <a:solidFill>
                    <a:sysClr val="windowText" lastClr="000000"/>
                  </a:solidFill>
                </a:ln>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اللغة العربية</a:t>
            </a:r>
            <a:endParaRPr lang="he-IL" sz="2400" dirty="0">
              <a:ln>
                <a:solidFill>
                  <a:sysClr val="windowText" lastClr="000000"/>
                </a:solidFill>
              </a:ln>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6" name="מחבר ישר 35">
            <a:extLst>
              <a:ext uri="{FF2B5EF4-FFF2-40B4-BE49-F238E27FC236}">
                <a16:creationId xmlns:a16="http://schemas.microsoft.com/office/drawing/2014/main" id="{59545CFA-CA0C-BF07-19CB-9E8014B05170}"/>
              </a:ext>
            </a:extLst>
          </p:cNvPr>
          <p:cNvCxnSpPr>
            <a:cxnSpLocks/>
          </p:cNvCxnSpPr>
          <p:nvPr/>
        </p:nvCxnSpPr>
        <p:spPr>
          <a:xfrm>
            <a:off x="7685309" y="5756588"/>
            <a:ext cx="0" cy="370114"/>
          </a:xfrm>
          <a:prstGeom prst="line">
            <a:avLst/>
          </a:prstGeom>
          <a:ln w="57150">
            <a:solidFill>
              <a:schemeClr val="tx2">
                <a:lumMod val="50000"/>
                <a:lumOff val="50000"/>
              </a:schemeClr>
            </a:solidFill>
          </a:ln>
        </p:spPr>
        <p:style>
          <a:lnRef idx="3">
            <a:schemeClr val="accent6"/>
          </a:lnRef>
          <a:fillRef idx="0">
            <a:schemeClr val="accent6"/>
          </a:fillRef>
          <a:effectRef idx="2">
            <a:schemeClr val="accent6"/>
          </a:effectRef>
          <a:fontRef idx="minor">
            <a:schemeClr val="tx1"/>
          </a:fontRef>
        </p:style>
      </p:cxnSp>
      <p:sp>
        <p:nvSpPr>
          <p:cNvPr id="38" name="תיבת טקסט 37">
            <a:extLst>
              <a:ext uri="{FF2B5EF4-FFF2-40B4-BE49-F238E27FC236}">
                <a16:creationId xmlns:a16="http://schemas.microsoft.com/office/drawing/2014/main" id="{C1341C8E-5BAB-AE00-17C2-ECB603336468}"/>
              </a:ext>
            </a:extLst>
          </p:cNvPr>
          <p:cNvSpPr txBox="1"/>
          <p:nvPr/>
        </p:nvSpPr>
        <p:spPr>
          <a:xfrm>
            <a:off x="7179120" y="6126702"/>
            <a:ext cx="1012377" cy="370113"/>
          </a:xfrm>
          <a:prstGeom prst="rect">
            <a:avLst/>
          </a:prstGeom>
          <a:noFill/>
        </p:spPr>
        <p:txBody>
          <a:bodyPr wrap="square" rtlCol="1">
            <a:spAutoFit/>
          </a:bodyPr>
          <a:lstStyle/>
          <a:p>
            <a:pPr algn="ctr"/>
            <a:r>
              <a:rPr lang="ar-SA"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قصة </a:t>
            </a:r>
            <a:endParaRPr lang="he-IL"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9" name="מחבר ישר 38">
            <a:extLst>
              <a:ext uri="{FF2B5EF4-FFF2-40B4-BE49-F238E27FC236}">
                <a16:creationId xmlns:a16="http://schemas.microsoft.com/office/drawing/2014/main" id="{8469693F-740E-213B-4106-51FE99074775}"/>
              </a:ext>
            </a:extLst>
          </p:cNvPr>
          <p:cNvCxnSpPr>
            <a:cxnSpLocks/>
          </p:cNvCxnSpPr>
          <p:nvPr/>
        </p:nvCxnSpPr>
        <p:spPr>
          <a:xfrm>
            <a:off x="6901543" y="5756588"/>
            <a:ext cx="0" cy="370114"/>
          </a:xfrm>
          <a:prstGeom prst="line">
            <a:avLst/>
          </a:prstGeom>
          <a:ln w="57150">
            <a:solidFill>
              <a:schemeClr val="tx2">
                <a:lumMod val="50000"/>
                <a:lumOff val="50000"/>
              </a:schemeClr>
            </a:solidFill>
          </a:ln>
        </p:spPr>
        <p:style>
          <a:lnRef idx="3">
            <a:schemeClr val="accent6"/>
          </a:lnRef>
          <a:fillRef idx="0">
            <a:schemeClr val="accent6"/>
          </a:fillRef>
          <a:effectRef idx="2">
            <a:schemeClr val="accent6"/>
          </a:effectRef>
          <a:fontRef idx="minor">
            <a:schemeClr val="tx1"/>
          </a:fontRef>
        </p:style>
      </p:cxnSp>
      <p:sp>
        <p:nvSpPr>
          <p:cNvPr id="40" name="תיבת טקסט 39">
            <a:extLst>
              <a:ext uri="{FF2B5EF4-FFF2-40B4-BE49-F238E27FC236}">
                <a16:creationId xmlns:a16="http://schemas.microsoft.com/office/drawing/2014/main" id="{7F0BDB40-D497-F080-B663-7528A40E6949}"/>
              </a:ext>
            </a:extLst>
          </p:cNvPr>
          <p:cNvSpPr txBox="1"/>
          <p:nvPr/>
        </p:nvSpPr>
        <p:spPr>
          <a:xfrm>
            <a:off x="6419837" y="6222719"/>
            <a:ext cx="1012377" cy="370113"/>
          </a:xfrm>
          <a:prstGeom prst="rect">
            <a:avLst/>
          </a:prstGeom>
          <a:noFill/>
        </p:spPr>
        <p:txBody>
          <a:bodyPr wrap="square" rtlCol="1">
            <a:spAutoFit/>
          </a:bodyPr>
          <a:lstStyle/>
          <a:p>
            <a:pPr algn="ctr"/>
            <a:r>
              <a:rPr lang="ar-SA"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الحروف </a:t>
            </a:r>
            <a:endParaRPr lang="he-IL"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תיבת טקסט 40">
            <a:extLst>
              <a:ext uri="{FF2B5EF4-FFF2-40B4-BE49-F238E27FC236}">
                <a16:creationId xmlns:a16="http://schemas.microsoft.com/office/drawing/2014/main" id="{6D9ACC19-4727-56FE-BE48-83B9DC5C7962}"/>
              </a:ext>
            </a:extLst>
          </p:cNvPr>
          <p:cNvSpPr txBox="1"/>
          <p:nvPr/>
        </p:nvSpPr>
        <p:spPr>
          <a:xfrm>
            <a:off x="5660554" y="6126702"/>
            <a:ext cx="1012377" cy="370113"/>
          </a:xfrm>
          <a:prstGeom prst="rect">
            <a:avLst/>
          </a:prstGeom>
          <a:noFill/>
        </p:spPr>
        <p:txBody>
          <a:bodyPr wrap="square" rtlCol="1">
            <a:spAutoFit/>
          </a:bodyPr>
          <a:lstStyle/>
          <a:p>
            <a:pPr algn="ctr"/>
            <a:r>
              <a:rPr lang="ar-SA"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الاسم </a:t>
            </a:r>
            <a:endParaRPr lang="he-IL"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2" name="מחבר ישר 41">
            <a:extLst>
              <a:ext uri="{FF2B5EF4-FFF2-40B4-BE49-F238E27FC236}">
                <a16:creationId xmlns:a16="http://schemas.microsoft.com/office/drawing/2014/main" id="{A6581828-6586-E71E-6CC1-1ECB6B17A280}"/>
              </a:ext>
            </a:extLst>
          </p:cNvPr>
          <p:cNvCxnSpPr>
            <a:cxnSpLocks/>
          </p:cNvCxnSpPr>
          <p:nvPr/>
        </p:nvCxnSpPr>
        <p:spPr>
          <a:xfrm>
            <a:off x="6166742" y="5756588"/>
            <a:ext cx="0" cy="370114"/>
          </a:xfrm>
          <a:prstGeom prst="line">
            <a:avLst/>
          </a:prstGeom>
          <a:ln w="57150">
            <a:solidFill>
              <a:schemeClr val="tx2">
                <a:lumMod val="50000"/>
                <a:lumOff val="50000"/>
              </a:schemeClr>
            </a:solidFill>
          </a:ln>
        </p:spPr>
        <p:style>
          <a:lnRef idx="3">
            <a:schemeClr val="accent6"/>
          </a:lnRef>
          <a:fillRef idx="0">
            <a:schemeClr val="accent6"/>
          </a:fillRef>
          <a:effectRef idx="2">
            <a:schemeClr val="accent6"/>
          </a:effectRef>
          <a:fontRef idx="minor">
            <a:schemeClr val="tx1"/>
          </a:fontRef>
        </p:style>
      </p:cxnSp>
      <p:cxnSp>
        <p:nvCxnSpPr>
          <p:cNvPr id="45" name="מחבר: מרפקי 44">
            <a:extLst>
              <a:ext uri="{FF2B5EF4-FFF2-40B4-BE49-F238E27FC236}">
                <a16:creationId xmlns:a16="http://schemas.microsoft.com/office/drawing/2014/main" id="{A3177EB1-54B6-F0B8-5922-21B5370A3ED1}"/>
              </a:ext>
            </a:extLst>
          </p:cNvPr>
          <p:cNvCxnSpPr>
            <a:cxnSpLocks/>
          </p:cNvCxnSpPr>
          <p:nvPr/>
        </p:nvCxnSpPr>
        <p:spPr>
          <a:xfrm rot="10800000" flipV="1">
            <a:off x="2318658" y="3567065"/>
            <a:ext cx="1899555" cy="1721045"/>
          </a:xfrm>
          <a:prstGeom prst="bentConnector3">
            <a:avLst>
              <a:gd name="adj1" fmla="val 50000"/>
            </a:avLst>
          </a:prstGeom>
          <a:ln w="5715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48" name="מלבן 47">
            <a:extLst>
              <a:ext uri="{FF2B5EF4-FFF2-40B4-BE49-F238E27FC236}">
                <a16:creationId xmlns:a16="http://schemas.microsoft.com/office/drawing/2014/main" id="{A5120440-AFE7-E7B1-53BC-D2D8F3FF109F}"/>
              </a:ext>
            </a:extLst>
          </p:cNvPr>
          <p:cNvSpPr/>
          <p:nvPr/>
        </p:nvSpPr>
        <p:spPr>
          <a:xfrm>
            <a:off x="209551" y="4918779"/>
            <a:ext cx="2057399" cy="653143"/>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dirty="0">
                <a:ln>
                  <a:solidFill>
                    <a:sysClr val="windowText" lastClr="000000"/>
                  </a:solidFill>
                </a:ln>
                <a:solidFill>
                  <a:srgbClr val="7030A0"/>
                </a:solidFill>
                <a:latin typeface="Calibri" panose="020F0502020204030204" pitchFamily="34" charset="0"/>
                <a:ea typeface="Calibri" panose="020F0502020204030204" pitchFamily="34" charset="0"/>
                <a:cs typeface="Calibri" panose="020F0502020204030204" pitchFamily="34" charset="0"/>
              </a:rPr>
              <a:t>الحياة الثقافية</a:t>
            </a:r>
            <a:endParaRPr lang="he-IL" sz="2400" dirty="0">
              <a:ln>
                <a:solidFill>
                  <a:sysClr val="windowText" lastClr="000000"/>
                </a:solidFill>
              </a:ln>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9" name="מחבר ישר 48">
            <a:extLst>
              <a:ext uri="{FF2B5EF4-FFF2-40B4-BE49-F238E27FC236}">
                <a16:creationId xmlns:a16="http://schemas.microsoft.com/office/drawing/2014/main" id="{29E1E8A6-13FF-64E6-8204-5FEC8B1EC85F}"/>
              </a:ext>
            </a:extLst>
          </p:cNvPr>
          <p:cNvCxnSpPr>
            <a:cxnSpLocks/>
          </p:cNvCxnSpPr>
          <p:nvPr/>
        </p:nvCxnSpPr>
        <p:spPr>
          <a:xfrm>
            <a:off x="571501" y="5571922"/>
            <a:ext cx="0" cy="370114"/>
          </a:xfrm>
          <a:prstGeom prst="line">
            <a:avLst/>
          </a:prstGeom>
          <a:ln w="57150">
            <a:solidFill>
              <a:srgbClr val="7030A0"/>
            </a:solidFill>
          </a:ln>
        </p:spPr>
        <p:style>
          <a:lnRef idx="3">
            <a:schemeClr val="accent6"/>
          </a:lnRef>
          <a:fillRef idx="0">
            <a:schemeClr val="accent6"/>
          </a:fillRef>
          <a:effectRef idx="2">
            <a:schemeClr val="accent6"/>
          </a:effectRef>
          <a:fontRef idx="minor">
            <a:schemeClr val="tx1"/>
          </a:fontRef>
        </p:style>
      </p:cxnSp>
      <p:sp>
        <p:nvSpPr>
          <p:cNvPr id="50" name="תיבת טקסט 49">
            <a:extLst>
              <a:ext uri="{FF2B5EF4-FFF2-40B4-BE49-F238E27FC236}">
                <a16:creationId xmlns:a16="http://schemas.microsoft.com/office/drawing/2014/main" id="{D3BA31F7-E1D3-C370-3616-FE08DC32C13D}"/>
              </a:ext>
            </a:extLst>
          </p:cNvPr>
          <p:cNvSpPr txBox="1"/>
          <p:nvPr/>
        </p:nvSpPr>
        <p:spPr>
          <a:xfrm>
            <a:off x="209550" y="6004087"/>
            <a:ext cx="1012377" cy="646331"/>
          </a:xfrm>
          <a:prstGeom prst="rect">
            <a:avLst/>
          </a:prstGeom>
          <a:noFill/>
        </p:spPr>
        <p:txBody>
          <a:bodyPr wrap="square" rtlCol="1">
            <a:spAutoFit/>
          </a:bodyPr>
          <a:lstStyle/>
          <a:p>
            <a:pPr algn="ctr"/>
            <a:r>
              <a:rPr lang="ar-SA" dirty="0">
                <a:solidFill>
                  <a:srgbClr val="7030A0"/>
                </a:solidFill>
                <a:latin typeface="Calibri" panose="020F0502020204030204" pitchFamily="34" charset="0"/>
                <a:ea typeface="Calibri" panose="020F0502020204030204" pitchFamily="34" charset="0"/>
                <a:cs typeface="Calibri" panose="020F0502020204030204" pitchFamily="34" charset="0"/>
              </a:rPr>
              <a:t>النباتات البرية</a:t>
            </a:r>
            <a:endParaRPr lang="he-IL"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1" name="מחבר ישר 50">
            <a:extLst>
              <a:ext uri="{FF2B5EF4-FFF2-40B4-BE49-F238E27FC236}">
                <a16:creationId xmlns:a16="http://schemas.microsoft.com/office/drawing/2014/main" id="{B1F30064-178C-CE33-06BC-DD51E39BEECA}"/>
              </a:ext>
            </a:extLst>
          </p:cNvPr>
          <p:cNvCxnSpPr>
            <a:cxnSpLocks/>
          </p:cNvCxnSpPr>
          <p:nvPr/>
        </p:nvCxnSpPr>
        <p:spPr>
          <a:xfrm>
            <a:off x="1635577" y="4548665"/>
            <a:ext cx="0" cy="370114"/>
          </a:xfrm>
          <a:prstGeom prst="line">
            <a:avLst/>
          </a:prstGeom>
          <a:ln w="57150">
            <a:solidFill>
              <a:srgbClr val="7030A0"/>
            </a:solidFill>
          </a:ln>
        </p:spPr>
        <p:style>
          <a:lnRef idx="3">
            <a:schemeClr val="accent6"/>
          </a:lnRef>
          <a:fillRef idx="0">
            <a:schemeClr val="accent6"/>
          </a:fillRef>
          <a:effectRef idx="2">
            <a:schemeClr val="accent6"/>
          </a:effectRef>
          <a:fontRef idx="minor">
            <a:schemeClr val="tx1"/>
          </a:fontRef>
        </p:style>
      </p:cxnSp>
      <p:cxnSp>
        <p:nvCxnSpPr>
          <p:cNvPr id="52" name="מחבר ישר 51">
            <a:extLst>
              <a:ext uri="{FF2B5EF4-FFF2-40B4-BE49-F238E27FC236}">
                <a16:creationId xmlns:a16="http://schemas.microsoft.com/office/drawing/2014/main" id="{4859E2C8-DFCC-63E4-7FAE-8B6E6BAEBD39}"/>
              </a:ext>
            </a:extLst>
          </p:cNvPr>
          <p:cNvCxnSpPr>
            <a:cxnSpLocks/>
          </p:cNvCxnSpPr>
          <p:nvPr/>
        </p:nvCxnSpPr>
        <p:spPr>
          <a:xfrm>
            <a:off x="571501" y="4548665"/>
            <a:ext cx="0" cy="370114"/>
          </a:xfrm>
          <a:prstGeom prst="line">
            <a:avLst/>
          </a:prstGeom>
          <a:ln w="57150">
            <a:solidFill>
              <a:srgbClr val="7030A0"/>
            </a:solidFill>
          </a:ln>
        </p:spPr>
        <p:style>
          <a:lnRef idx="3">
            <a:schemeClr val="accent6"/>
          </a:lnRef>
          <a:fillRef idx="0">
            <a:schemeClr val="accent6"/>
          </a:fillRef>
          <a:effectRef idx="2">
            <a:schemeClr val="accent6"/>
          </a:effectRef>
          <a:fontRef idx="minor">
            <a:schemeClr val="tx1"/>
          </a:fontRef>
        </p:style>
      </p:cxnSp>
      <p:sp>
        <p:nvSpPr>
          <p:cNvPr id="53" name="תיבת טקסט 52">
            <a:extLst>
              <a:ext uri="{FF2B5EF4-FFF2-40B4-BE49-F238E27FC236}">
                <a16:creationId xmlns:a16="http://schemas.microsoft.com/office/drawing/2014/main" id="{BBF56085-839F-881F-B4B3-FB5B835C7361}"/>
              </a:ext>
            </a:extLst>
          </p:cNvPr>
          <p:cNvSpPr txBox="1"/>
          <p:nvPr/>
        </p:nvSpPr>
        <p:spPr>
          <a:xfrm>
            <a:off x="968825" y="4116500"/>
            <a:ext cx="1462769" cy="369332"/>
          </a:xfrm>
          <a:prstGeom prst="rect">
            <a:avLst/>
          </a:prstGeom>
          <a:noFill/>
        </p:spPr>
        <p:txBody>
          <a:bodyPr wrap="square" rtlCol="1">
            <a:spAutoFit/>
          </a:bodyPr>
          <a:lstStyle/>
          <a:p>
            <a:pPr algn="ctr"/>
            <a:r>
              <a:rPr lang="ar-SA" dirty="0">
                <a:solidFill>
                  <a:srgbClr val="7030A0"/>
                </a:solidFill>
                <a:latin typeface="Calibri" panose="020F0502020204030204" pitchFamily="34" charset="0"/>
                <a:ea typeface="Calibri" panose="020F0502020204030204" pitchFamily="34" charset="0"/>
                <a:cs typeface="Calibri" panose="020F0502020204030204" pitchFamily="34" charset="0"/>
              </a:rPr>
              <a:t>شروط الانبات</a:t>
            </a:r>
            <a:endParaRPr lang="he-IL"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54" name="תיבת טקסט 53">
            <a:extLst>
              <a:ext uri="{FF2B5EF4-FFF2-40B4-BE49-F238E27FC236}">
                <a16:creationId xmlns:a16="http://schemas.microsoft.com/office/drawing/2014/main" id="{DA0365A9-1415-3842-F5FF-3294326601DA}"/>
              </a:ext>
            </a:extLst>
          </p:cNvPr>
          <p:cNvSpPr txBox="1"/>
          <p:nvPr/>
        </p:nvSpPr>
        <p:spPr>
          <a:xfrm>
            <a:off x="-43543" y="4108256"/>
            <a:ext cx="1281792" cy="369332"/>
          </a:xfrm>
          <a:prstGeom prst="rect">
            <a:avLst/>
          </a:prstGeom>
          <a:noFill/>
        </p:spPr>
        <p:txBody>
          <a:bodyPr wrap="square" rtlCol="1">
            <a:spAutoFit/>
          </a:bodyPr>
          <a:lstStyle/>
          <a:p>
            <a:pPr algn="ctr"/>
            <a:r>
              <a:rPr lang="ar-SA" dirty="0">
                <a:solidFill>
                  <a:srgbClr val="7030A0"/>
                </a:solidFill>
                <a:latin typeface="Calibri" panose="020F0502020204030204" pitchFamily="34" charset="0"/>
                <a:ea typeface="Calibri" panose="020F0502020204030204" pitchFamily="34" charset="0"/>
                <a:cs typeface="Calibri" panose="020F0502020204030204" pitchFamily="34" charset="0"/>
              </a:rPr>
              <a:t>أجزاء الزهرة</a:t>
            </a:r>
            <a:endParaRPr lang="he-IL"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55" name="תיבת טקסט 54">
            <a:extLst>
              <a:ext uri="{FF2B5EF4-FFF2-40B4-BE49-F238E27FC236}">
                <a16:creationId xmlns:a16="http://schemas.microsoft.com/office/drawing/2014/main" id="{46623A55-7E9E-014F-122A-8054AB20D1BC}"/>
              </a:ext>
            </a:extLst>
          </p:cNvPr>
          <p:cNvSpPr txBox="1"/>
          <p:nvPr/>
        </p:nvSpPr>
        <p:spPr>
          <a:xfrm>
            <a:off x="5104028" y="1385962"/>
            <a:ext cx="1480457" cy="369332"/>
          </a:xfrm>
          <a:prstGeom prst="rect">
            <a:avLst/>
          </a:prstGeom>
          <a:noFill/>
        </p:spPr>
        <p:txBody>
          <a:bodyPr wrap="square" rtlCol="1">
            <a:spAutoFit/>
          </a:bodyPr>
          <a:lstStyle/>
          <a:p>
            <a:pPr algn="ctr"/>
            <a:r>
              <a:rPr lang="ar-SA" dirty="0">
                <a:solidFill>
                  <a:srgbClr val="FF33CC"/>
                </a:solidFill>
                <a:latin typeface="Calibri" panose="020F0502020204030204" pitchFamily="34" charset="0"/>
                <a:ea typeface="Calibri" panose="020F0502020204030204" pitchFamily="34" charset="0"/>
                <a:cs typeface="Calibri" panose="020F0502020204030204" pitchFamily="34" charset="0"/>
              </a:rPr>
              <a:t>العناية</a:t>
            </a:r>
            <a:r>
              <a:rPr lang="ar-SA" dirty="0">
                <a:solidFill>
                  <a:srgbClr val="FFC000"/>
                </a:solidFill>
                <a:latin typeface="Calibri" panose="020F0502020204030204" pitchFamily="34" charset="0"/>
                <a:ea typeface="Calibri" panose="020F0502020204030204" pitchFamily="34" charset="0"/>
                <a:cs typeface="Calibri" panose="020F0502020204030204" pitchFamily="34" charset="0"/>
              </a:rPr>
              <a:t> </a:t>
            </a:r>
            <a:r>
              <a:rPr lang="ar-SA" dirty="0">
                <a:solidFill>
                  <a:srgbClr val="FF33CC"/>
                </a:solidFill>
                <a:latin typeface="Calibri" panose="020F0502020204030204" pitchFamily="34" charset="0"/>
                <a:ea typeface="Calibri" panose="020F0502020204030204" pitchFamily="34" charset="0"/>
                <a:cs typeface="Calibri" panose="020F0502020204030204" pitchFamily="34" charset="0"/>
              </a:rPr>
              <a:t>بالنباتات</a:t>
            </a:r>
            <a:endParaRPr lang="he-IL" dirty="0">
              <a:solidFill>
                <a:srgbClr val="FF33CC"/>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6" name="מחבר ישר 55">
            <a:extLst>
              <a:ext uri="{FF2B5EF4-FFF2-40B4-BE49-F238E27FC236}">
                <a16:creationId xmlns:a16="http://schemas.microsoft.com/office/drawing/2014/main" id="{CC67AD93-3D3F-D1D6-0337-F92932112D10}"/>
              </a:ext>
            </a:extLst>
          </p:cNvPr>
          <p:cNvCxnSpPr>
            <a:cxnSpLocks/>
          </p:cNvCxnSpPr>
          <p:nvPr/>
        </p:nvCxnSpPr>
        <p:spPr>
          <a:xfrm>
            <a:off x="5944946" y="1117783"/>
            <a:ext cx="0" cy="370114"/>
          </a:xfrm>
          <a:prstGeom prst="line">
            <a:avLst/>
          </a:prstGeom>
          <a:ln w="57150">
            <a:solidFill>
              <a:srgbClr val="FF33CC"/>
            </a:solidFill>
          </a:ln>
        </p:spPr>
        <p:style>
          <a:lnRef idx="3">
            <a:schemeClr val="accent6"/>
          </a:lnRef>
          <a:fillRef idx="0">
            <a:schemeClr val="accent6"/>
          </a:fillRef>
          <a:effectRef idx="2">
            <a:schemeClr val="accent6"/>
          </a:effectRef>
          <a:fontRef idx="minor">
            <a:schemeClr val="tx1"/>
          </a:fontRef>
        </p:style>
      </p:cxnSp>
      <p:cxnSp>
        <p:nvCxnSpPr>
          <p:cNvPr id="57" name="מחבר: מרפקי 56">
            <a:extLst>
              <a:ext uri="{FF2B5EF4-FFF2-40B4-BE49-F238E27FC236}">
                <a16:creationId xmlns:a16="http://schemas.microsoft.com/office/drawing/2014/main" id="{4D12E252-7C94-D6C0-87D5-C79D8D5A54B6}"/>
              </a:ext>
            </a:extLst>
          </p:cNvPr>
          <p:cNvCxnSpPr>
            <a:cxnSpLocks/>
          </p:cNvCxnSpPr>
          <p:nvPr/>
        </p:nvCxnSpPr>
        <p:spPr>
          <a:xfrm rot="10800000">
            <a:off x="2266951" y="1705973"/>
            <a:ext cx="1924047" cy="1091658"/>
          </a:xfrm>
          <a:prstGeom prst="bentConnector3">
            <a:avLst>
              <a:gd name="adj1" fmla="val -36563"/>
            </a:avLst>
          </a:prstGeom>
          <a:ln w="57150">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63" name="מלבן 62">
            <a:extLst>
              <a:ext uri="{FF2B5EF4-FFF2-40B4-BE49-F238E27FC236}">
                <a16:creationId xmlns:a16="http://schemas.microsoft.com/office/drawing/2014/main" id="{198BB6BB-63CD-6980-8586-4D84C01111FC}"/>
              </a:ext>
            </a:extLst>
          </p:cNvPr>
          <p:cNvSpPr/>
          <p:nvPr/>
        </p:nvSpPr>
        <p:spPr>
          <a:xfrm>
            <a:off x="209550" y="1443188"/>
            <a:ext cx="2057399" cy="653143"/>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dirty="0">
                <a:ln>
                  <a:solidFill>
                    <a:sysClr val="windowText" lastClr="000000"/>
                  </a:solidFill>
                </a:ln>
                <a:solidFill>
                  <a:schemeClr val="accent2"/>
                </a:solidFill>
                <a:latin typeface="Calibri" panose="020F0502020204030204" pitchFamily="34" charset="0"/>
                <a:ea typeface="Calibri" panose="020F0502020204030204" pitchFamily="34" charset="0"/>
                <a:cs typeface="Calibri" panose="020F0502020204030204" pitchFamily="34" charset="0"/>
              </a:rPr>
              <a:t>فنون ابداع</a:t>
            </a:r>
            <a:endParaRPr lang="he-IL" sz="2400" dirty="0">
              <a:ln>
                <a:solidFill>
                  <a:sysClr val="windowText" lastClr="000000"/>
                </a:solidFill>
              </a:ln>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4" name="מחבר ישר 63">
            <a:extLst>
              <a:ext uri="{FF2B5EF4-FFF2-40B4-BE49-F238E27FC236}">
                <a16:creationId xmlns:a16="http://schemas.microsoft.com/office/drawing/2014/main" id="{69A2C49E-4F98-8781-9CCD-7D1C2736ADF9}"/>
              </a:ext>
            </a:extLst>
          </p:cNvPr>
          <p:cNvCxnSpPr>
            <a:cxnSpLocks/>
          </p:cNvCxnSpPr>
          <p:nvPr/>
        </p:nvCxnSpPr>
        <p:spPr>
          <a:xfrm>
            <a:off x="2179864" y="1099457"/>
            <a:ext cx="0" cy="370114"/>
          </a:xfrm>
          <a:prstGeom prst="line">
            <a:avLst/>
          </a:prstGeom>
          <a:ln w="57150">
            <a:solidFill>
              <a:schemeClr val="accent2"/>
            </a:solidFill>
          </a:ln>
        </p:spPr>
        <p:style>
          <a:lnRef idx="3">
            <a:schemeClr val="accent6"/>
          </a:lnRef>
          <a:fillRef idx="0">
            <a:schemeClr val="accent6"/>
          </a:fillRef>
          <a:effectRef idx="2">
            <a:schemeClr val="accent6"/>
          </a:effectRef>
          <a:fontRef idx="minor">
            <a:schemeClr val="tx1"/>
          </a:fontRef>
        </p:style>
      </p:cxnSp>
      <p:sp>
        <p:nvSpPr>
          <p:cNvPr id="66" name="תיבת טקסט 65">
            <a:extLst>
              <a:ext uri="{FF2B5EF4-FFF2-40B4-BE49-F238E27FC236}">
                <a16:creationId xmlns:a16="http://schemas.microsoft.com/office/drawing/2014/main" id="{3E033416-1B0F-F753-4374-54D3CFA3427E}"/>
              </a:ext>
            </a:extLst>
          </p:cNvPr>
          <p:cNvSpPr txBox="1"/>
          <p:nvPr/>
        </p:nvSpPr>
        <p:spPr>
          <a:xfrm>
            <a:off x="1627413" y="705438"/>
            <a:ext cx="1012377" cy="370113"/>
          </a:xfrm>
          <a:prstGeom prst="rect">
            <a:avLst/>
          </a:prstGeom>
          <a:noFill/>
        </p:spPr>
        <p:txBody>
          <a:bodyPr wrap="square" rtlCol="1">
            <a:spAutoFit/>
          </a:bodyPr>
          <a:lstStyle/>
          <a:p>
            <a:pPr algn="ctr"/>
            <a:r>
              <a:rPr lang="ar-SA" dirty="0">
                <a:solidFill>
                  <a:schemeClr val="accent2"/>
                </a:solidFill>
                <a:latin typeface="Calibri" panose="020F0502020204030204" pitchFamily="34" charset="0"/>
                <a:ea typeface="Calibri" panose="020F0502020204030204" pitchFamily="34" charset="0"/>
                <a:cs typeface="Calibri" panose="020F0502020204030204" pitchFamily="34" charset="0"/>
              </a:rPr>
              <a:t>رسم أزهار</a:t>
            </a:r>
            <a:endParaRPr lang="he-IL"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8" name="מחבר ישר 67">
            <a:extLst>
              <a:ext uri="{FF2B5EF4-FFF2-40B4-BE49-F238E27FC236}">
                <a16:creationId xmlns:a16="http://schemas.microsoft.com/office/drawing/2014/main" id="{C8D995E4-B17F-E8F0-F5FB-CA089B437BA1}"/>
              </a:ext>
            </a:extLst>
          </p:cNvPr>
          <p:cNvCxnSpPr>
            <a:cxnSpLocks/>
          </p:cNvCxnSpPr>
          <p:nvPr/>
        </p:nvCxnSpPr>
        <p:spPr>
          <a:xfrm>
            <a:off x="834452" y="1073074"/>
            <a:ext cx="0" cy="370114"/>
          </a:xfrm>
          <a:prstGeom prst="line">
            <a:avLst/>
          </a:prstGeom>
          <a:ln w="57150">
            <a:solidFill>
              <a:schemeClr val="accent2"/>
            </a:solidFill>
          </a:ln>
        </p:spPr>
        <p:style>
          <a:lnRef idx="3">
            <a:schemeClr val="accent6"/>
          </a:lnRef>
          <a:fillRef idx="0">
            <a:schemeClr val="accent6"/>
          </a:fillRef>
          <a:effectRef idx="2">
            <a:schemeClr val="accent6"/>
          </a:effectRef>
          <a:fontRef idx="minor">
            <a:schemeClr val="tx1"/>
          </a:fontRef>
        </p:style>
      </p:cxnSp>
      <p:cxnSp>
        <p:nvCxnSpPr>
          <p:cNvPr id="69" name="מחבר ישר 68">
            <a:extLst>
              <a:ext uri="{FF2B5EF4-FFF2-40B4-BE49-F238E27FC236}">
                <a16:creationId xmlns:a16="http://schemas.microsoft.com/office/drawing/2014/main" id="{DB542BA7-5563-01A9-C678-DA2CE47483FF}"/>
              </a:ext>
            </a:extLst>
          </p:cNvPr>
          <p:cNvCxnSpPr>
            <a:cxnSpLocks/>
          </p:cNvCxnSpPr>
          <p:nvPr/>
        </p:nvCxnSpPr>
        <p:spPr>
          <a:xfrm>
            <a:off x="547008" y="2096331"/>
            <a:ext cx="0" cy="370114"/>
          </a:xfrm>
          <a:prstGeom prst="line">
            <a:avLst/>
          </a:prstGeom>
          <a:ln w="57150">
            <a:solidFill>
              <a:schemeClr val="accent2"/>
            </a:solidFill>
          </a:ln>
        </p:spPr>
        <p:style>
          <a:lnRef idx="3">
            <a:schemeClr val="accent6"/>
          </a:lnRef>
          <a:fillRef idx="0">
            <a:schemeClr val="accent6"/>
          </a:fillRef>
          <a:effectRef idx="2">
            <a:schemeClr val="accent6"/>
          </a:effectRef>
          <a:fontRef idx="minor">
            <a:schemeClr val="tx1"/>
          </a:fontRef>
        </p:style>
      </p:cxnSp>
      <p:sp>
        <p:nvSpPr>
          <p:cNvPr id="72" name="תיבת טקסט 71">
            <a:extLst>
              <a:ext uri="{FF2B5EF4-FFF2-40B4-BE49-F238E27FC236}">
                <a16:creationId xmlns:a16="http://schemas.microsoft.com/office/drawing/2014/main" id="{E03237EC-4EBA-3148-9C30-DD687193B330}"/>
              </a:ext>
            </a:extLst>
          </p:cNvPr>
          <p:cNvSpPr txBox="1"/>
          <p:nvPr/>
        </p:nvSpPr>
        <p:spPr>
          <a:xfrm>
            <a:off x="25165" y="481776"/>
            <a:ext cx="1602248" cy="646331"/>
          </a:xfrm>
          <a:prstGeom prst="rect">
            <a:avLst/>
          </a:prstGeom>
          <a:noFill/>
        </p:spPr>
        <p:txBody>
          <a:bodyPr wrap="square" rtlCol="1">
            <a:spAutoFit/>
          </a:bodyPr>
          <a:lstStyle/>
          <a:p>
            <a:pPr algn="ctr"/>
            <a:r>
              <a:rPr lang="ar-SA" dirty="0">
                <a:solidFill>
                  <a:schemeClr val="accent2"/>
                </a:solidFill>
                <a:latin typeface="Calibri" panose="020F0502020204030204" pitchFamily="34" charset="0"/>
                <a:ea typeface="Calibri" panose="020F0502020204030204" pitchFamily="34" charset="0"/>
                <a:cs typeface="Calibri" panose="020F0502020204030204" pitchFamily="34" charset="0"/>
              </a:rPr>
              <a:t>تلوين زهرة الخشخاش</a:t>
            </a:r>
            <a:endParaRPr lang="he-IL"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73" name="תיבת טקסט 72">
            <a:extLst>
              <a:ext uri="{FF2B5EF4-FFF2-40B4-BE49-F238E27FC236}">
                <a16:creationId xmlns:a16="http://schemas.microsoft.com/office/drawing/2014/main" id="{CEC5D0DA-CAA7-DAA4-0624-06C0CC255485}"/>
              </a:ext>
            </a:extLst>
          </p:cNvPr>
          <p:cNvSpPr txBox="1"/>
          <p:nvPr/>
        </p:nvSpPr>
        <p:spPr>
          <a:xfrm>
            <a:off x="1" y="2482613"/>
            <a:ext cx="1281800" cy="369332"/>
          </a:xfrm>
          <a:prstGeom prst="rect">
            <a:avLst/>
          </a:prstGeom>
          <a:noFill/>
        </p:spPr>
        <p:txBody>
          <a:bodyPr wrap="square" rtlCol="1">
            <a:spAutoFit/>
          </a:bodyPr>
          <a:lstStyle/>
          <a:p>
            <a:pPr algn="ctr"/>
            <a:r>
              <a:rPr lang="ar-SA" dirty="0">
                <a:solidFill>
                  <a:schemeClr val="accent2"/>
                </a:solidFill>
                <a:latin typeface="Calibri" panose="020F0502020204030204" pitchFamily="34" charset="0"/>
                <a:ea typeface="Calibri" panose="020F0502020204030204" pitchFamily="34" charset="0"/>
                <a:cs typeface="Calibri" panose="020F0502020204030204" pitchFamily="34" charset="0"/>
              </a:rPr>
              <a:t>تجفيف أزهار </a:t>
            </a:r>
            <a:endParaRPr lang="he-IL"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4" name="מחבר ישר 73">
            <a:extLst>
              <a:ext uri="{FF2B5EF4-FFF2-40B4-BE49-F238E27FC236}">
                <a16:creationId xmlns:a16="http://schemas.microsoft.com/office/drawing/2014/main" id="{43E2D0AF-5F1B-515F-61F8-F30DC3CB5A2F}"/>
              </a:ext>
            </a:extLst>
          </p:cNvPr>
          <p:cNvCxnSpPr>
            <a:cxnSpLocks/>
          </p:cNvCxnSpPr>
          <p:nvPr/>
        </p:nvCxnSpPr>
        <p:spPr>
          <a:xfrm>
            <a:off x="1940378" y="2112499"/>
            <a:ext cx="0" cy="370114"/>
          </a:xfrm>
          <a:prstGeom prst="line">
            <a:avLst/>
          </a:prstGeom>
          <a:ln w="57150">
            <a:solidFill>
              <a:schemeClr val="accent2"/>
            </a:solidFill>
          </a:ln>
        </p:spPr>
        <p:style>
          <a:lnRef idx="3">
            <a:schemeClr val="accent6"/>
          </a:lnRef>
          <a:fillRef idx="0">
            <a:schemeClr val="accent6"/>
          </a:fillRef>
          <a:effectRef idx="2">
            <a:schemeClr val="accent6"/>
          </a:effectRef>
          <a:fontRef idx="minor">
            <a:schemeClr val="tx1"/>
          </a:fontRef>
        </p:style>
      </p:cxnSp>
      <p:sp>
        <p:nvSpPr>
          <p:cNvPr id="76" name="תיבת טקסט 75">
            <a:extLst>
              <a:ext uri="{FF2B5EF4-FFF2-40B4-BE49-F238E27FC236}">
                <a16:creationId xmlns:a16="http://schemas.microsoft.com/office/drawing/2014/main" id="{74EE01C0-3AA2-1F72-4C8B-F442AEA57AF0}"/>
              </a:ext>
            </a:extLst>
          </p:cNvPr>
          <p:cNvSpPr txBox="1"/>
          <p:nvPr/>
        </p:nvSpPr>
        <p:spPr>
          <a:xfrm>
            <a:off x="1186535" y="2439852"/>
            <a:ext cx="1638299" cy="646331"/>
          </a:xfrm>
          <a:prstGeom prst="rect">
            <a:avLst/>
          </a:prstGeom>
          <a:noFill/>
        </p:spPr>
        <p:txBody>
          <a:bodyPr wrap="square" rtlCol="1">
            <a:spAutoFit/>
          </a:bodyPr>
          <a:lstStyle/>
          <a:p>
            <a:pPr algn="ctr"/>
            <a:r>
              <a:rPr lang="ar-SA" dirty="0">
                <a:solidFill>
                  <a:schemeClr val="accent2"/>
                </a:solidFill>
                <a:latin typeface="Calibri" panose="020F0502020204030204" pitchFamily="34" charset="0"/>
                <a:ea typeface="Calibri" panose="020F0502020204030204" pitchFamily="34" charset="0"/>
                <a:cs typeface="Calibri" panose="020F0502020204030204" pitchFamily="34" charset="0"/>
              </a:rPr>
              <a:t>بناء مجسمات لأزهار من الصلصال</a:t>
            </a:r>
            <a:endParaRPr lang="he-IL"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7" name="מחבר: מרפקי 76">
            <a:extLst>
              <a:ext uri="{FF2B5EF4-FFF2-40B4-BE49-F238E27FC236}">
                <a16:creationId xmlns:a16="http://schemas.microsoft.com/office/drawing/2014/main" id="{A1B4FB1F-5970-2E45-F348-AA4C371B8030}"/>
              </a:ext>
            </a:extLst>
          </p:cNvPr>
          <p:cNvCxnSpPr>
            <a:cxnSpLocks/>
          </p:cNvCxnSpPr>
          <p:nvPr/>
        </p:nvCxnSpPr>
        <p:spPr>
          <a:xfrm rot="5400000" flipH="1" flipV="1">
            <a:off x="5552682" y="1529285"/>
            <a:ext cx="1652688" cy="868153"/>
          </a:xfrm>
          <a:prstGeom prst="bentConnector3">
            <a:avLst>
              <a:gd name="adj1" fmla="val 50000"/>
            </a:avLst>
          </a:prstGeom>
          <a:ln w="57150">
            <a:solidFill>
              <a:srgbClr val="FF33CC"/>
            </a:solidFill>
            <a:tailEnd type="triangle"/>
          </a:ln>
        </p:spPr>
        <p:style>
          <a:lnRef idx="3">
            <a:schemeClr val="dk1"/>
          </a:lnRef>
          <a:fillRef idx="0">
            <a:schemeClr val="dk1"/>
          </a:fillRef>
          <a:effectRef idx="2">
            <a:schemeClr val="dk1"/>
          </a:effectRef>
          <a:fontRef idx="minor">
            <a:schemeClr val="tx1"/>
          </a:fontRef>
        </p:style>
      </p:cxnSp>
      <p:sp>
        <p:nvSpPr>
          <p:cNvPr id="79" name="מלבן 78">
            <a:extLst>
              <a:ext uri="{FF2B5EF4-FFF2-40B4-BE49-F238E27FC236}">
                <a16:creationId xmlns:a16="http://schemas.microsoft.com/office/drawing/2014/main" id="{CC602DB1-6A82-BE28-A658-BEC15F5EF80C}"/>
              </a:ext>
            </a:extLst>
          </p:cNvPr>
          <p:cNvSpPr/>
          <p:nvPr/>
        </p:nvSpPr>
        <p:spPr>
          <a:xfrm>
            <a:off x="5656487" y="474892"/>
            <a:ext cx="2057399" cy="653143"/>
          </a:xfrm>
          <a:prstGeom prst="rect">
            <a:avLst/>
          </a:prstGeom>
          <a:noFill/>
          <a:ln w="57150">
            <a:solidFill>
              <a:srgbClr val="FF33CC"/>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dirty="0">
                <a:ln>
                  <a:solidFill>
                    <a:sysClr val="windowText" lastClr="000000"/>
                  </a:solidFill>
                </a:ln>
                <a:solidFill>
                  <a:srgbClr val="FF33CC"/>
                </a:solidFill>
                <a:latin typeface="Calibri" panose="020F0502020204030204" pitchFamily="34" charset="0"/>
                <a:ea typeface="Calibri" panose="020F0502020204030204" pitchFamily="34" charset="0"/>
                <a:cs typeface="Calibri" panose="020F0502020204030204" pitchFamily="34" charset="0"/>
              </a:rPr>
              <a:t>الحياة العملية</a:t>
            </a:r>
            <a:endParaRPr lang="he-IL" sz="2400" dirty="0">
              <a:ln>
                <a:solidFill>
                  <a:sysClr val="windowText" lastClr="000000"/>
                </a:solidFill>
              </a:ln>
              <a:solidFill>
                <a:srgbClr val="FF33CC"/>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2" name="מחבר ישר 81">
            <a:extLst>
              <a:ext uri="{FF2B5EF4-FFF2-40B4-BE49-F238E27FC236}">
                <a16:creationId xmlns:a16="http://schemas.microsoft.com/office/drawing/2014/main" id="{E0143FE1-B478-0590-C3D0-29CED364E297}"/>
              </a:ext>
            </a:extLst>
          </p:cNvPr>
          <p:cNvCxnSpPr>
            <a:cxnSpLocks/>
          </p:cNvCxnSpPr>
          <p:nvPr/>
        </p:nvCxnSpPr>
        <p:spPr>
          <a:xfrm>
            <a:off x="7432214" y="1137017"/>
            <a:ext cx="0" cy="370114"/>
          </a:xfrm>
          <a:prstGeom prst="line">
            <a:avLst/>
          </a:prstGeom>
          <a:ln w="57150">
            <a:solidFill>
              <a:srgbClr val="FF33CC"/>
            </a:solidFill>
          </a:ln>
        </p:spPr>
        <p:style>
          <a:lnRef idx="3">
            <a:schemeClr val="accent6"/>
          </a:lnRef>
          <a:fillRef idx="0">
            <a:schemeClr val="accent6"/>
          </a:fillRef>
          <a:effectRef idx="2">
            <a:schemeClr val="accent6"/>
          </a:effectRef>
          <a:fontRef idx="minor">
            <a:schemeClr val="tx1"/>
          </a:fontRef>
        </p:style>
      </p:cxnSp>
      <p:sp>
        <p:nvSpPr>
          <p:cNvPr id="83" name="תיבת טקסט 82">
            <a:extLst>
              <a:ext uri="{FF2B5EF4-FFF2-40B4-BE49-F238E27FC236}">
                <a16:creationId xmlns:a16="http://schemas.microsoft.com/office/drawing/2014/main" id="{16A7B748-BE7F-2BED-5168-5EC946615732}"/>
              </a:ext>
            </a:extLst>
          </p:cNvPr>
          <p:cNvSpPr txBox="1"/>
          <p:nvPr/>
        </p:nvSpPr>
        <p:spPr>
          <a:xfrm>
            <a:off x="6813103" y="1461317"/>
            <a:ext cx="1480457" cy="369332"/>
          </a:xfrm>
          <a:prstGeom prst="rect">
            <a:avLst/>
          </a:prstGeom>
          <a:noFill/>
        </p:spPr>
        <p:txBody>
          <a:bodyPr wrap="square" rtlCol="1">
            <a:spAutoFit/>
          </a:bodyPr>
          <a:lstStyle/>
          <a:p>
            <a:pPr algn="ctr"/>
            <a:r>
              <a:rPr lang="ar-SA" dirty="0">
                <a:solidFill>
                  <a:srgbClr val="FF33CC"/>
                </a:solidFill>
                <a:latin typeface="Calibri" panose="020F0502020204030204" pitchFamily="34" charset="0"/>
                <a:ea typeface="Calibri" panose="020F0502020204030204" pitchFamily="34" charset="0"/>
                <a:cs typeface="Calibri" panose="020F0502020204030204" pitchFamily="34" charset="0"/>
              </a:rPr>
              <a:t>سقي الأزهار</a:t>
            </a:r>
            <a:endParaRPr lang="he-IL" dirty="0">
              <a:solidFill>
                <a:srgbClr val="FF33CC"/>
              </a:solidFill>
              <a:latin typeface="Calibri" panose="020F0502020204030204" pitchFamily="34" charset="0"/>
              <a:ea typeface="Calibri" panose="020F0502020204030204" pitchFamily="34" charset="0"/>
              <a:cs typeface="Calibri" panose="020F0502020204030204" pitchFamily="34" charset="0"/>
            </a:endParaRPr>
          </a:p>
        </p:txBody>
      </p:sp>
      <p:sp>
        <p:nvSpPr>
          <p:cNvPr id="84" name="תיבת טקסט 83">
            <a:extLst>
              <a:ext uri="{FF2B5EF4-FFF2-40B4-BE49-F238E27FC236}">
                <a16:creationId xmlns:a16="http://schemas.microsoft.com/office/drawing/2014/main" id="{F2245C84-B998-32D1-2FEB-4E9EA217C0EE}"/>
              </a:ext>
            </a:extLst>
          </p:cNvPr>
          <p:cNvSpPr txBox="1"/>
          <p:nvPr/>
        </p:nvSpPr>
        <p:spPr>
          <a:xfrm>
            <a:off x="3844016" y="790813"/>
            <a:ext cx="1480457" cy="369332"/>
          </a:xfrm>
          <a:prstGeom prst="rect">
            <a:avLst/>
          </a:prstGeom>
          <a:noFill/>
        </p:spPr>
        <p:txBody>
          <a:bodyPr wrap="square" rtlCol="1">
            <a:spAutoFit/>
          </a:bodyPr>
          <a:lstStyle/>
          <a:p>
            <a:pPr algn="ctr"/>
            <a:r>
              <a:rPr lang="ar-SA" dirty="0">
                <a:solidFill>
                  <a:srgbClr val="FF33CC"/>
                </a:solidFill>
                <a:latin typeface="Calibri" panose="020F0502020204030204" pitchFamily="34" charset="0"/>
                <a:ea typeface="Calibri" panose="020F0502020204030204" pitchFamily="34" charset="0"/>
                <a:cs typeface="Calibri" panose="020F0502020204030204" pitchFamily="34" charset="0"/>
              </a:rPr>
              <a:t>ترتيب الزهور</a:t>
            </a:r>
            <a:endParaRPr lang="he-IL" dirty="0">
              <a:solidFill>
                <a:srgbClr val="FF33CC"/>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6" name="מחבר ישר 85">
            <a:extLst>
              <a:ext uri="{FF2B5EF4-FFF2-40B4-BE49-F238E27FC236}">
                <a16:creationId xmlns:a16="http://schemas.microsoft.com/office/drawing/2014/main" id="{D6349D31-5C6E-88DA-59E2-7D78855CE95F}"/>
              </a:ext>
            </a:extLst>
          </p:cNvPr>
          <p:cNvCxnSpPr>
            <a:cxnSpLocks/>
          </p:cNvCxnSpPr>
          <p:nvPr/>
        </p:nvCxnSpPr>
        <p:spPr>
          <a:xfrm flipH="1">
            <a:off x="5324473" y="975479"/>
            <a:ext cx="361927" cy="0"/>
          </a:xfrm>
          <a:prstGeom prst="line">
            <a:avLst/>
          </a:prstGeom>
          <a:ln w="57150">
            <a:solidFill>
              <a:srgbClr val="FF33CC"/>
            </a:solidFill>
          </a:ln>
        </p:spPr>
        <p:style>
          <a:lnRef idx="3">
            <a:schemeClr val="accent6"/>
          </a:lnRef>
          <a:fillRef idx="0">
            <a:schemeClr val="accent6"/>
          </a:fillRef>
          <a:effectRef idx="2">
            <a:schemeClr val="accent6"/>
          </a:effectRef>
          <a:fontRef idx="minor">
            <a:schemeClr val="tx1"/>
          </a:fontRef>
        </p:style>
      </p:cxnSp>
      <p:cxnSp>
        <p:nvCxnSpPr>
          <p:cNvPr id="90" name="מחבר ישר 89">
            <a:extLst>
              <a:ext uri="{FF2B5EF4-FFF2-40B4-BE49-F238E27FC236}">
                <a16:creationId xmlns:a16="http://schemas.microsoft.com/office/drawing/2014/main" id="{46134859-FA4B-2DE0-3AEC-7AFF4C623F4F}"/>
              </a:ext>
            </a:extLst>
          </p:cNvPr>
          <p:cNvCxnSpPr>
            <a:cxnSpLocks/>
          </p:cNvCxnSpPr>
          <p:nvPr/>
        </p:nvCxnSpPr>
        <p:spPr>
          <a:xfrm>
            <a:off x="2004325" y="5571922"/>
            <a:ext cx="0" cy="370114"/>
          </a:xfrm>
          <a:prstGeom prst="line">
            <a:avLst/>
          </a:prstGeom>
          <a:ln w="57150">
            <a:solidFill>
              <a:srgbClr val="7030A0"/>
            </a:solidFill>
          </a:ln>
        </p:spPr>
        <p:style>
          <a:lnRef idx="3">
            <a:schemeClr val="accent6"/>
          </a:lnRef>
          <a:fillRef idx="0">
            <a:schemeClr val="accent6"/>
          </a:fillRef>
          <a:effectRef idx="2">
            <a:schemeClr val="accent6"/>
          </a:effectRef>
          <a:fontRef idx="minor">
            <a:schemeClr val="tx1"/>
          </a:fontRef>
        </p:style>
      </p:cxnSp>
      <p:sp>
        <p:nvSpPr>
          <p:cNvPr id="92" name="תיבת טקסט 91">
            <a:extLst>
              <a:ext uri="{FF2B5EF4-FFF2-40B4-BE49-F238E27FC236}">
                <a16:creationId xmlns:a16="http://schemas.microsoft.com/office/drawing/2014/main" id="{1DA794D5-1388-A2C4-82E2-F1E846718AA2}"/>
              </a:ext>
            </a:extLst>
          </p:cNvPr>
          <p:cNvSpPr txBox="1"/>
          <p:nvPr/>
        </p:nvSpPr>
        <p:spPr>
          <a:xfrm>
            <a:off x="1288234" y="6004087"/>
            <a:ext cx="1490000" cy="369332"/>
          </a:xfrm>
          <a:prstGeom prst="rect">
            <a:avLst/>
          </a:prstGeom>
          <a:noFill/>
        </p:spPr>
        <p:txBody>
          <a:bodyPr wrap="square" rtlCol="1">
            <a:spAutoFit/>
          </a:bodyPr>
          <a:lstStyle/>
          <a:p>
            <a:pPr algn="ctr"/>
            <a:r>
              <a:rPr lang="ar-SA" dirty="0">
                <a:solidFill>
                  <a:srgbClr val="7030A0"/>
                </a:solidFill>
                <a:latin typeface="Calibri" panose="020F0502020204030204" pitchFamily="34" charset="0"/>
                <a:ea typeface="Calibri" panose="020F0502020204030204" pitchFamily="34" charset="0"/>
                <a:cs typeface="Calibri" panose="020F0502020204030204" pitchFamily="34" charset="0"/>
              </a:rPr>
              <a:t>دورة حياة الزهرة</a:t>
            </a:r>
            <a:endParaRPr lang="he-IL"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93" name="תיבת טקסט 92">
            <a:extLst>
              <a:ext uri="{FF2B5EF4-FFF2-40B4-BE49-F238E27FC236}">
                <a16:creationId xmlns:a16="http://schemas.microsoft.com/office/drawing/2014/main" id="{A7EEC4BC-4F0C-BD80-7D2F-EDD153900097}"/>
              </a:ext>
            </a:extLst>
          </p:cNvPr>
          <p:cNvSpPr txBox="1"/>
          <p:nvPr/>
        </p:nvSpPr>
        <p:spPr>
          <a:xfrm>
            <a:off x="3540573" y="400906"/>
            <a:ext cx="1924048" cy="369332"/>
          </a:xfrm>
          <a:prstGeom prst="rect">
            <a:avLst/>
          </a:prstGeom>
          <a:noFill/>
        </p:spPr>
        <p:txBody>
          <a:bodyPr wrap="square" rtlCol="1">
            <a:spAutoFit/>
          </a:bodyPr>
          <a:lstStyle/>
          <a:p>
            <a:pPr algn="ctr"/>
            <a:r>
              <a:rPr lang="ar-SA" dirty="0">
                <a:solidFill>
                  <a:srgbClr val="FF33CC"/>
                </a:solidFill>
                <a:latin typeface="Calibri" panose="020F0502020204030204" pitchFamily="34" charset="0"/>
                <a:ea typeface="Calibri" panose="020F0502020204030204" pitchFamily="34" charset="0"/>
                <a:cs typeface="Calibri" panose="020F0502020204030204" pitchFamily="34" charset="0"/>
              </a:rPr>
              <a:t>استعمالات الازهار</a:t>
            </a:r>
            <a:endParaRPr lang="he-IL" dirty="0">
              <a:solidFill>
                <a:srgbClr val="FF33CC"/>
              </a:solidFill>
              <a:latin typeface="Calibri" panose="020F0502020204030204" pitchFamily="34" charset="0"/>
              <a:ea typeface="Calibri" panose="020F0502020204030204" pitchFamily="34" charset="0"/>
              <a:cs typeface="Calibri" panose="020F0502020204030204" pitchFamily="34" charset="0"/>
            </a:endParaRPr>
          </a:p>
        </p:txBody>
      </p:sp>
      <p:cxnSp>
        <p:nvCxnSpPr>
          <p:cNvPr id="94" name="מחבר ישר 93">
            <a:extLst>
              <a:ext uri="{FF2B5EF4-FFF2-40B4-BE49-F238E27FC236}">
                <a16:creationId xmlns:a16="http://schemas.microsoft.com/office/drawing/2014/main" id="{52564692-2D10-6DE2-7A13-0AC1742AE158}"/>
              </a:ext>
            </a:extLst>
          </p:cNvPr>
          <p:cNvCxnSpPr>
            <a:cxnSpLocks/>
          </p:cNvCxnSpPr>
          <p:nvPr/>
        </p:nvCxnSpPr>
        <p:spPr>
          <a:xfrm flipH="1">
            <a:off x="5294560" y="643268"/>
            <a:ext cx="361927" cy="0"/>
          </a:xfrm>
          <a:prstGeom prst="line">
            <a:avLst/>
          </a:prstGeom>
          <a:ln w="57150">
            <a:solidFill>
              <a:srgbClr val="FF33CC"/>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5050563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TotalTime>
  <Words>658</Words>
  <Application>Microsoft Office PowerPoint</Application>
  <PresentationFormat>מסך רחב</PresentationFormat>
  <Paragraphs>87</Paragraphs>
  <Slides>7</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7</vt:i4>
      </vt:variant>
    </vt:vector>
  </HeadingPairs>
  <TitlesOfParts>
    <vt:vector size="13" baseType="lpstr">
      <vt:lpstr>Aptos</vt:lpstr>
      <vt:lpstr>Aptos Display</vt:lpstr>
      <vt:lpstr>Arial</vt:lpstr>
      <vt:lpstr>Calibri</vt:lpstr>
      <vt:lpstr>Symbol</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Mai Mawasi</dc:creator>
  <cp:lastModifiedBy>Mai Mawasi</cp:lastModifiedBy>
  <cp:revision>1</cp:revision>
  <dcterms:created xsi:type="dcterms:W3CDTF">2025-05-11T18:15:35Z</dcterms:created>
  <dcterms:modified xsi:type="dcterms:W3CDTF">2025-05-11T19:53:46Z</dcterms:modified>
</cp:coreProperties>
</file>